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5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35" name="Shape 3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hape 708"/>
          <p:cNvSpPr>
            <a:spLocks noGrp="1" noRot="1" noChangeAspect="1"/>
          </p:cNvSpPr>
          <p:nvPr>
            <p:ph type="sldImg"/>
          </p:nvPr>
        </p:nvSpPr>
        <p:spPr>
          <a:xfrm>
            <a:off x="381000" y="685800"/>
            <a:ext cx="6096000" cy="3429000"/>
          </a:xfrm>
          <a:prstGeom prst="rect">
            <a:avLst/>
          </a:prstGeom>
        </p:spPr>
        <p:txBody>
          <a:bodyPr/>
          <a:lstStyle/>
          <a:p>
            <a:endParaRPr/>
          </a:p>
        </p:txBody>
      </p:sp>
      <p:sp>
        <p:nvSpPr>
          <p:cNvPr id="709" name="Shape 709"/>
          <p:cNvSpPr>
            <a:spLocks noGrp="1"/>
          </p:cNvSpPr>
          <p:nvPr>
            <p:ph type="body" sz="quarter" idx="1"/>
          </p:nvPr>
        </p:nvSpPr>
        <p:spPr>
          <a:prstGeom prst="rect">
            <a:avLst/>
          </a:prstGeom>
        </p:spPr>
        <p:txBody>
          <a:bodyPr/>
          <a:lstStyle/>
          <a:p>
            <a:pPr defTabSz="584200">
              <a:lnSpc>
                <a:spcPct val="100000"/>
              </a:lnSpc>
              <a:defRPr sz="1600">
                <a:latin typeface="Georgia"/>
                <a:ea typeface="Georgia"/>
                <a:cs typeface="Georgia"/>
                <a:sym typeface="Georgia"/>
              </a:defRPr>
            </a:pPr>
            <a:r>
              <a:rPr b="1"/>
              <a:t>The formula for convincing speech</a:t>
            </a:r>
            <a:r>
              <a:t>:</a:t>
            </a:r>
          </a:p>
          <a:p>
            <a:pPr defTabSz="584200">
              <a:lnSpc>
                <a:spcPct val="100000"/>
              </a:lnSpc>
              <a:defRPr sz="1600">
                <a:latin typeface="Georgia"/>
                <a:ea typeface="Georgia"/>
                <a:cs typeface="Georgia"/>
                <a:sym typeface="Georgia"/>
              </a:defRPr>
            </a:pPr>
            <a:endParaRPr/>
          </a:p>
          <a:p>
            <a:pPr marL="282222" indent="-282222" defTabSz="584200">
              <a:lnSpc>
                <a:spcPct val="100000"/>
              </a:lnSpc>
              <a:buSzPct val="100000"/>
              <a:buAutoNum type="arabicPeriod"/>
              <a:defRPr sz="1600">
                <a:latin typeface="Georgia"/>
                <a:ea typeface="Georgia"/>
                <a:cs typeface="Georgia"/>
                <a:sym typeface="Georgia"/>
              </a:defRPr>
            </a:pPr>
            <a:r>
              <a:t>Firstly you need to gain the ATTENTION. Attention is the capital of the speech act and without attention there is no convincing possible.</a:t>
            </a:r>
          </a:p>
          <a:p>
            <a:pPr defTabSz="584200">
              <a:lnSpc>
                <a:spcPct val="100000"/>
              </a:lnSpc>
              <a:defRPr sz="1600">
                <a:latin typeface="Georgia"/>
                <a:ea typeface="Georgia"/>
                <a:cs typeface="Georgia"/>
                <a:sym typeface="Georgia"/>
              </a:defRPr>
            </a:pPr>
            <a:endParaRPr/>
          </a:p>
          <a:p>
            <a:pPr marL="282222" indent="-282222" defTabSz="584200">
              <a:lnSpc>
                <a:spcPct val="100000"/>
              </a:lnSpc>
              <a:buSzPct val="100000"/>
              <a:buAutoNum type="arabicPeriod" startAt="2"/>
              <a:defRPr sz="1600">
                <a:latin typeface="Georgia"/>
                <a:ea typeface="Georgia"/>
                <a:cs typeface="Georgia"/>
                <a:sym typeface="Georgia"/>
              </a:defRPr>
            </a:pPr>
            <a:r>
              <a:t>Then you need to create the NEED by showing there is a problem that affects the listener.</a:t>
            </a:r>
          </a:p>
          <a:p>
            <a:pPr defTabSz="584200">
              <a:lnSpc>
                <a:spcPct val="100000"/>
              </a:lnSpc>
              <a:defRPr sz="1600">
                <a:latin typeface="Georgia"/>
                <a:ea typeface="Georgia"/>
                <a:cs typeface="Georgia"/>
                <a:sym typeface="Georgia"/>
              </a:defRPr>
            </a:pPr>
            <a:endParaRPr/>
          </a:p>
          <a:p>
            <a:pPr marL="282222" indent="-282222" defTabSz="584200">
              <a:lnSpc>
                <a:spcPct val="100000"/>
              </a:lnSpc>
              <a:buSzPct val="100000"/>
              <a:buAutoNum type="arabicPeriod" startAt="3"/>
              <a:defRPr sz="1600">
                <a:latin typeface="Georgia"/>
                <a:ea typeface="Georgia"/>
                <a:cs typeface="Georgia"/>
                <a:sym typeface="Georgia"/>
              </a:defRPr>
            </a:pPr>
            <a:r>
              <a:t>When you have gained attention and created the specific need, you need to provide the SOLUTION for the problem. You need to also show why your solution is better than the alternatives.</a:t>
            </a:r>
          </a:p>
          <a:p>
            <a:pPr defTabSz="584200">
              <a:lnSpc>
                <a:spcPct val="100000"/>
              </a:lnSpc>
              <a:defRPr sz="1600">
                <a:latin typeface="Georgia"/>
                <a:ea typeface="Georgia"/>
                <a:cs typeface="Georgia"/>
                <a:sym typeface="Georgia"/>
              </a:defRPr>
            </a:pPr>
            <a:endParaRPr/>
          </a:p>
          <a:p>
            <a:pPr marL="282222" indent="-282222" defTabSz="584200">
              <a:lnSpc>
                <a:spcPct val="100000"/>
              </a:lnSpc>
              <a:buSzPct val="100000"/>
              <a:buAutoNum type="arabicPeriod" startAt="4"/>
              <a:defRPr sz="1600">
                <a:latin typeface="Georgia"/>
                <a:ea typeface="Georgia"/>
                <a:cs typeface="Georgia"/>
                <a:sym typeface="Georgia"/>
              </a:defRPr>
            </a:pPr>
            <a:r>
              <a:t>When the listener is convinced, you need to clearly call the people to ACTION! It is not enough, if people know, what is best, if they don’t act upon it.</a:t>
            </a:r>
          </a:p>
          <a:p>
            <a:pPr defTabSz="584200">
              <a:lnSpc>
                <a:spcPct val="100000"/>
              </a:lnSpc>
              <a:defRPr sz="1600">
                <a:latin typeface="Georgia"/>
                <a:ea typeface="Georgia"/>
                <a:cs typeface="Georgia"/>
                <a:sym typeface="Georgia"/>
              </a:defRPr>
            </a:pPr>
            <a:endParaRPr/>
          </a:p>
          <a:p>
            <a:pPr defTabSz="584200">
              <a:lnSpc>
                <a:spcPct val="100000"/>
              </a:lnSpc>
              <a:defRPr sz="1600">
                <a:latin typeface="Georgia"/>
                <a:ea typeface="Georgia"/>
                <a:cs typeface="Georgia"/>
                <a:sym typeface="Georgia"/>
              </a:defRPr>
            </a:pPr>
            <a:r>
              <a:t>The same model works for advertising (look at the commercials and the logic behind them), but also by selling confidence (elections), advocating for change (campaigns to change people’s behaviour) etc.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4387453" y="625078"/>
            <a:ext cx="15609094" cy="3036094"/>
          </a:xfrm>
          <a:prstGeom prst="rect">
            <a:avLst/>
          </a:prstGeom>
        </p:spPr>
        <p:txBody>
          <a:bodyPr lIns="71437" tIns="71437" rIns="71437" bIns="71437"/>
          <a:lstStyle>
            <a:lvl1pPr defTabSz="821531">
              <a:defRPr sz="8400" b="1" cap="small">
                <a:solidFill>
                  <a:srgbClr val="DA3049"/>
                </a:solidFill>
                <a:latin typeface="Gill Sans"/>
                <a:ea typeface="Gill Sans"/>
                <a:cs typeface="Gill Sans"/>
                <a:sym typeface="Gill Sans"/>
              </a:defRPr>
            </a:lvl1pPr>
          </a:lstStyle>
          <a:p>
            <a:r>
              <a:t>Title Text</a:t>
            </a:r>
          </a:p>
        </p:txBody>
      </p:sp>
      <p:sp>
        <p:nvSpPr>
          <p:cNvPr id="118" name="Body Level One…"/>
          <p:cNvSpPr txBox="1">
            <a:spLocks noGrp="1"/>
          </p:cNvSpPr>
          <p:nvPr>
            <p:ph type="body" idx="1"/>
          </p:nvPr>
        </p:nvSpPr>
        <p:spPr>
          <a:xfrm>
            <a:off x="4387453" y="3661171"/>
            <a:ext cx="15609094" cy="8840392"/>
          </a:xfrm>
          <a:prstGeom prst="rect">
            <a:avLst/>
          </a:prstGeom>
        </p:spPr>
        <p:txBody>
          <a:bodyPr lIns="71437" tIns="71437" rIns="71437" bIns="71437"/>
          <a:lstStyle>
            <a:lvl1pPr marL="617361" indent="-617361" defTabSz="821531">
              <a:buSzPct val="75000"/>
              <a:defRPr sz="5000">
                <a:latin typeface="Gill Sans Light"/>
                <a:ea typeface="Gill Sans Light"/>
                <a:cs typeface="Gill Sans Light"/>
                <a:sym typeface="Gill Sans Light"/>
              </a:defRPr>
            </a:lvl1pPr>
            <a:lvl2pPr marL="1061861" indent="-617361" defTabSz="821531">
              <a:buSzPct val="75000"/>
              <a:defRPr sz="5000">
                <a:latin typeface="Gill Sans Light"/>
                <a:ea typeface="Gill Sans Light"/>
                <a:cs typeface="Gill Sans Light"/>
                <a:sym typeface="Gill Sans Light"/>
              </a:defRPr>
            </a:lvl2pPr>
            <a:lvl3pPr marL="1506361" indent="-617361" defTabSz="821531">
              <a:buSzPct val="75000"/>
              <a:defRPr sz="5000">
                <a:latin typeface="Gill Sans Light"/>
                <a:ea typeface="Gill Sans Light"/>
                <a:cs typeface="Gill Sans Light"/>
                <a:sym typeface="Gill Sans Light"/>
              </a:defRPr>
            </a:lvl3pPr>
            <a:lvl4pPr marL="1950861" indent="-617361" defTabSz="821531">
              <a:buSzPct val="75000"/>
              <a:defRPr sz="5000">
                <a:latin typeface="Gill Sans Light"/>
                <a:ea typeface="Gill Sans Light"/>
                <a:cs typeface="Gill Sans Light"/>
                <a:sym typeface="Gill Sans Light"/>
              </a:defRPr>
            </a:lvl4pPr>
            <a:lvl5pPr marL="2395361" indent="-617361" defTabSz="821531">
              <a:buSzPct val="75000"/>
              <a:defRPr sz="5000">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35814" y="13010554"/>
            <a:ext cx="494513" cy="511176"/>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26" name="Body Level One…"/>
          <p:cNvSpPr txBox="1">
            <a:spLocks noGrp="1"/>
          </p:cNvSpPr>
          <p:nvPr>
            <p:ph type="body" sz="quarter" idx="1" hasCustomPrompt="1"/>
          </p:nvPr>
        </p:nvSpPr>
        <p:spPr>
          <a:xfrm>
            <a:off x="3952874" y="5405132"/>
            <a:ext cx="16478251" cy="2905736"/>
          </a:xfrm>
          <a:prstGeom prst="rect">
            <a:avLst/>
          </a:prstGeom>
        </p:spPr>
        <p:txBody>
          <a:bodyPr lIns="38100" tIns="38100" rIns="38100" bIns="38100"/>
          <a:lstStyle>
            <a:lvl1pPr marL="0" indent="0" algn="ctr" defTabSz="2438339">
              <a:lnSpc>
                <a:spcPct val="80000"/>
              </a:lnSpc>
              <a:spcBef>
                <a:spcPts val="0"/>
              </a:spcBef>
              <a:buSzTx/>
              <a:buNone/>
              <a:defRPr sz="11400" spc="-228">
                <a:solidFill>
                  <a:srgbClr val="FFFFFF"/>
                </a:solidFill>
                <a:latin typeface="+mn-lt"/>
                <a:ea typeface="+mn-ea"/>
                <a:cs typeface="+mn-cs"/>
                <a:sym typeface="Helvetica Neue Medium"/>
              </a:defRPr>
            </a:lvl1pPr>
            <a:lvl2pPr marL="0" indent="0" algn="ctr" defTabSz="2438339">
              <a:lnSpc>
                <a:spcPct val="80000"/>
              </a:lnSpc>
              <a:spcBef>
                <a:spcPts val="0"/>
              </a:spcBef>
              <a:buSzTx/>
              <a:buNone/>
              <a:defRPr sz="11400" spc="-228">
                <a:solidFill>
                  <a:srgbClr val="FFFFFF"/>
                </a:solidFill>
                <a:latin typeface="+mn-lt"/>
                <a:ea typeface="+mn-ea"/>
                <a:cs typeface="+mn-cs"/>
                <a:sym typeface="Helvetica Neue Medium"/>
              </a:defRPr>
            </a:lvl2pPr>
            <a:lvl3pPr marL="0" indent="0" algn="ctr" defTabSz="2438339">
              <a:lnSpc>
                <a:spcPct val="80000"/>
              </a:lnSpc>
              <a:spcBef>
                <a:spcPts val="0"/>
              </a:spcBef>
              <a:buSzTx/>
              <a:buNone/>
              <a:defRPr sz="11400" spc="-228">
                <a:solidFill>
                  <a:srgbClr val="FFFFFF"/>
                </a:solidFill>
                <a:latin typeface="+mn-lt"/>
                <a:ea typeface="+mn-ea"/>
                <a:cs typeface="+mn-cs"/>
                <a:sym typeface="Helvetica Neue Medium"/>
              </a:defRPr>
            </a:lvl3pPr>
            <a:lvl4pPr marL="0" indent="0" algn="ctr" defTabSz="2438339">
              <a:lnSpc>
                <a:spcPct val="80000"/>
              </a:lnSpc>
              <a:spcBef>
                <a:spcPts val="0"/>
              </a:spcBef>
              <a:buSzTx/>
              <a:buNone/>
              <a:defRPr sz="11400" spc="-228">
                <a:solidFill>
                  <a:srgbClr val="FFFFFF"/>
                </a:solidFill>
                <a:latin typeface="+mn-lt"/>
                <a:ea typeface="+mn-ea"/>
                <a:cs typeface="+mn-cs"/>
                <a:sym typeface="Helvetica Neue Medium"/>
              </a:defRPr>
            </a:lvl4pPr>
            <a:lvl5pPr marL="0" indent="0" algn="ctr" defTabSz="2438339">
              <a:lnSpc>
                <a:spcPct val="80000"/>
              </a:lnSpc>
              <a:spcBef>
                <a:spcPts val="0"/>
              </a:spcBef>
              <a:buSzTx/>
              <a:buNone/>
              <a:defRPr sz="11400" spc="-228">
                <a:solidFill>
                  <a:srgbClr val="FFFFFF"/>
                </a:solidFill>
                <a:latin typeface="+mn-lt"/>
                <a:ea typeface="+mn-ea"/>
                <a:cs typeface="+mn-cs"/>
                <a:sym typeface="Helvetica Neue Medium"/>
              </a:defRPr>
            </a:lvl5pPr>
          </a:lstStyle>
          <a:p>
            <a:r>
              <a:t>Statement</a:t>
            </a:r>
          </a:p>
          <a:p>
            <a:pPr lvl="1"/>
            <a:endParaRPr/>
          </a:p>
          <a:p>
            <a:pPr lvl="2"/>
            <a:endParaRPr/>
          </a:p>
          <a:p>
            <a:pPr lvl="3"/>
            <a:endParaRPr/>
          </a:p>
          <a:p>
            <a:pPr lvl="4"/>
            <a:endParaRPr/>
          </a:p>
        </p:txBody>
      </p:sp>
      <p:sp>
        <p:nvSpPr>
          <p:cNvPr id="127" name="Slide Number"/>
          <p:cNvSpPr txBox="1">
            <a:spLocks noGrp="1"/>
          </p:cNvSpPr>
          <p:nvPr>
            <p:ph type="sldNum" sz="quarter" idx="2"/>
          </p:nvPr>
        </p:nvSpPr>
        <p:spPr>
          <a:xfrm>
            <a:off x="12029885" y="11507088"/>
            <a:ext cx="314859" cy="299111"/>
          </a:xfrm>
          <a:prstGeom prst="rect">
            <a:avLst/>
          </a:prstGeom>
        </p:spPr>
        <p:txBody>
          <a:bodyPr lIns="38100" tIns="38100" rIns="38100" bIns="38100" anchor="b"/>
          <a:lstStyle>
            <a:lvl1pPr defTabSz="584200">
              <a:defRPr sz="16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4387453" y="625078"/>
            <a:ext cx="15609094" cy="3036094"/>
          </a:xfrm>
          <a:prstGeom prst="rect">
            <a:avLst/>
          </a:prstGeom>
        </p:spPr>
        <p:txBody>
          <a:bodyPr lIns="71437" tIns="71437" rIns="71437" bIns="71437"/>
          <a:lstStyle>
            <a:lvl1pPr defTabSz="821531">
              <a:defRPr sz="9800" b="1">
                <a:solidFill>
                  <a:srgbClr val="C82506"/>
                </a:solidFill>
                <a:latin typeface="Helvetica"/>
                <a:ea typeface="Helvetica"/>
                <a:cs typeface="Helvetica"/>
                <a:sym typeface="Helvetica"/>
              </a:defRPr>
            </a:lvl1pPr>
          </a:lstStyle>
          <a:p>
            <a:r>
              <a:t>Title Text</a:t>
            </a:r>
          </a:p>
        </p:txBody>
      </p:sp>
      <p:sp>
        <p:nvSpPr>
          <p:cNvPr id="135" name="Body Level One…"/>
          <p:cNvSpPr txBox="1">
            <a:spLocks noGrp="1"/>
          </p:cNvSpPr>
          <p:nvPr>
            <p:ph type="body" idx="1"/>
          </p:nvPr>
        </p:nvSpPr>
        <p:spPr>
          <a:xfrm>
            <a:off x="4387453" y="3661171"/>
            <a:ext cx="15609094" cy="8840392"/>
          </a:xfrm>
          <a:prstGeom prst="rect">
            <a:avLst/>
          </a:prstGeom>
        </p:spPr>
        <p:txBody>
          <a:bodyPr lIns="71437" tIns="71437" rIns="71437" bIns="71437"/>
          <a:lstStyle>
            <a:lvl1pPr marL="617361" indent="-617361" defTabSz="821531">
              <a:buSzPct val="75000"/>
              <a:defRPr sz="5000">
                <a:latin typeface="Helvetica"/>
                <a:ea typeface="Helvetica"/>
                <a:cs typeface="Helvetica"/>
                <a:sym typeface="Helvetica"/>
              </a:defRPr>
            </a:lvl1pPr>
            <a:lvl2pPr marL="1061861" indent="-617361" defTabSz="821531">
              <a:buSzPct val="75000"/>
              <a:defRPr sz="5000">
                <a:latin typeface="Helvetica"/>
                <a:ea typeface="Helvetica"/>
                <a:cs typeface="Helvetica"/>
                <a:sym typeface="Helvetica"/>
              </a:defRPr>
            </a:lvl2pPr>
            <a:lvl3pPr marL="1506361" indent="-617361" defTabSz="821531">
              <a:buSzPct val="75000"/>
              <a:defRPr sz="5000">
                <a:latin typeface="Helvetica"/>
                <a:ea typeface="Helvetica"/>
                <a:cs typeface="Helvetica"/>
                <a:sym typeface="Helvetica"/>
              </a:defRPr>
            </a:lvl3pPr>
            <a:lvl4pPr marL="1950861" indent="-617361" defTabSz="821531">
              <a:buSzPct val="75000"/>
              <a:defRPr sz="5000">
                <a:latin typeface="Helvetica"/>
                <a:ea typeface="Helvetica"/>
                <a:cs typeface="Helvetica"/>
                <a:sym typeface="Helvetica"/>
              </a:defRPr>
            </a:lvl4pPr>
            <a:lvl5pPr marL="2395361" indent="-617361" defTabSz="821531">
              <a:buSzPct val="75000"/>
              <a:defRPr sz="5000">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11935814" y="13010554"/>
            <a:ext cx="494513" cy="511176"/>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43" name="Agenda Title"/>
          <p:cNvSpPr txBox="1">
            <a:spLocks noGrp="1"/>
          </p:cNvSpPr>
          <p:nvPr>
            <p:ph type="title" hasCustomPrompt="1"/>
          </p:nvPr>
        </p:nvSpPr>
        <p:spPr>
          <a:xfrm>
            <a:off x="3952874" y="2524125"/>
            <a:ext cx="16478251" cy="1076326"/>
          </a:xfrm>
          <a:prstGeom prst="rect">
            <a:avLst/>
          </a:prstGeom>
        </p:spPr>
        <p:txBody>
          <a:bodyPr lIns="38100" tIns="38100" rIns="38100" bIns="38100" anchor="t"/>
          <a:lstStyle>
            <a:lvl1pPr algn="l" defTabSz="2438339">
              <a:lnSpc>
                <a:spcPct val="80000"/>
              </a:lnSpc>
              <a:defRPr sz="8400" b="1" spc="-168">
                <a:latin typeface="Helvetica Neue"/>
                <a:ea typeface="Helvetica Neue"/>
                <a:cs typeface="Helvetica Neue"/>
                <a:sym typeface="Helvetica Neue"/>
              </a:defRPr>
            </a:lvl1pPr>
          </a:lstStyle>
          <a:p>
            <a:r>
              <a:t>Agenda Title</a:t>
            </a:r>
          </a:p>
        </p:txBody>
      </p:sp>
      <p:sp>
        <p:nvSpPr>
          <p:cNvPr id="144" name="Agenda Subtitle"/>
          <p:cNvSpPr txBox="1">
            <a:spLocks noGrp="1"/>
          </p:cNvSpPr>
          <p:nvPr>
            <p:ph type="body" sz="quarter" idx="21" hasCustomPrompt="1"/>
          </p:nvPr>
        </p:nvSpPr>
        <p:spPr>
          <a:xfrm>
            <a:off x="3952874" y="3494221"/>
            <a:ext cx="16478251" cy="701085"/>
          </a:xfrm>
          <a:prstGeom prst="rect">
            <a:avLst/>
          </a:prstGeom>
        </p:spPr>
        <p:txBody>
          <a:bodyPr lIns="34290" tIns="34290" rIns="34290" bIns="34290" anchor="t"/>
          <a:lstStyle>
            <a:lvl1pPr marL="0" indent="0" defTabSz="668655">
              <a:spcBef>
                <a:spcPts val="0"/>
              </a:spcBef>
              <a:buSzTx/>
              <a:buNone/>
              <a:defRPr sz="4212" b="1"/>
            </a:lvl1pPr>
          </a:lstStyle>
          <a:p>
            <a:r>
              <a:t>Agenda Subtitle</a:t>
            </a:r>
          </a:p>
        </p:txBody>
      </p:sp>
      <p:sp>
        <p:nvSpPr>
          <p:cNvPr id="145" name="Body Level One…"/>
          <p:cNvSpPr txBox="1">
            <a:spLocks noGrp="1"/>
          </p:cNvSpPr>
          <p:nvPr>
            <p:ph type="body" sz="half" idx="1" hasCustomPrompt="1"/>
          </p:nvPr>
        </p:nvSpPr>
        <p:spPr>
          <a:xfrm>
            <a:off x="3952874" y="4900878"/>
            <a:ext cx="16478251" cy="6192009"/>
          </a:xfrm>
          <a:prstGeom prst="rect">
            <a:avLst/>
          </a:prstGeom>
        </p:spPr>
        <p:txBody>
          <a:bodyPr lIns="38100" tIns="38100" rIns="38100" bIns="38100" anchor="t"/>
          <a:lstStyle>
            <a:lvl1pPr marL="0" indent="0">
              <a:spcBef>
                <a:spcPts val="1800"/>
              </a:spcBef>
              <a:buSzTx/>
              <a:buNone/>
              <a:defRPr spc="-52"/>
            </a:lvl1pPr>
            <a:lvl2pPr marL="0" indent="457200">
              <a:spcBef>
                <a:spcPts val="1800"/>
              </a:spcBef>
              <a:buSzTx/>
              <a:buNone/>
              <a:defRPr spc="-52"/>
            </a:lvl2pPr>
            <a:lvl3pPr marL="0" indent="914400">
              <a:spcBef>
                <a:spcPts val="1800"/>
              </a:spcBef>
              <a:buSzTx/>
              <a:buNone/>
              <a:defRPr spc="-52"/>
            </a:lvl3pPr>
            <a:lvl4pPr marL="0" indent="1371600">
              <a:spcBef>
                <a:spcPts val="1800"/>
              </a:spcBef>
              <a:buSzTx/>
              <a:buNone/>
              <a:defRPr spc="-52"/>
            </a:lvl4pPr>
            <a:lvl5pPr marL="0" indent="1828800">
              <a:spcBef>
                <a:spcPts val="1800"/>
              </a:spcBef>
              <a:buSzTx/>
              <a:buNone/>
              <a:defRPr spc="-52"/>
            </a:lvl5pPr>
          </a:lstStyle>
          <a:p>
            <a:r>
              <a:t>Agenda Topics</a:t>
            </a:r>
          </a:p>
          <a:p>
            <a:pPr lvl="1"/>
            <a:endParaRPr/>
          </a:p>
          <a:p>
            <a:pPr lvl="2"/>
            <a:endParaRPr/>
          </a:p>
          <a:p>
            <a:pPr lvl="3"/>
            <a:endParaRPr/>
          </a:p>
          <a:p>
            <a:pPr lvl="4"/>
            <a:endParaRPr/>
          </a:p>
        </p:txBody>
      </p:sp>
      <p:sp>
        <p:nvSpPr>
          <p:cNvPr id="146" name="Slide Number"/>
          <p:cNvSpPr txBox="1">
            <a:spLocks noGrp="1"/>
          </p:cNvSpPr>
          <p:nvPr>
            <p:ph type="sldNum" sz="quarter" idx="2"/>
          </p:nvPr>
        </p:nvSpPr>
        <p:spPr>
          <a:xfrm>
            <a:off x="12029885" y="11507088"/>
            <a:ext cx="314859" cy="299111"/>
          </a:xfrm>
          <a:prstGeom prst="rect">
            <a:avLst/>
          </a:prstGeom>
        </p:spPr>
        <p:txBody>
          <a:bodyPr lIns="38100" tIns="38100" rIns="38100" bIns="38100" anchor="b"/>
          <a:lstStyle>
            <a:lvl1pPr defTabSz="584200">
              <a:defRPr sz="1600">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53" name="Body Level One…"/>
          <p:cNvSpPr txBox="1">
            <a:spLocks noGrp="1"/>
          </p:cNvSpPr>
          <p:nvPr>
            <p:ph type="body" sz="half" idx="1" hasCustomPrompt="1"/>
          </p:nvPr>
        </p:nvSpPr>
        <p:spPr>
          <a:xfrm>
            <a:off x="1206500" y="4920843"/>
            <a:ext cx="21971000" cy="3874314"/>
          </a:xfrm>
          <a:prstGeom prst="rect">
            <a:avLst/>
          </a:prstGeom>
        </p:spPr>
        <p:txBody>
          <a:bodyPr/>
          <a:lstStyle>
            <a:lvl1pPr marL="0" indent="0" algn="ctr" defTabSz="2438338">
              <a:lnSpc>
                <a:spcPct val="80000"/>
              </a:lnSpc>
              <a:spcBef>
                <a:spcPts val="0"/>
              </a:spcBef>
              <a:buSzTx/>
              <a:buNone/>
              <a:defRPr sz="11600" spc="-232">
                <a:solidFill>
                  <a:srgbClr val="FFFFFF"/>
                </a:solidFill>
                <a:latin typeface="+mn-lt"/>
                <a:ea typeface="+mn-ea"/>
                <a:cs typeface="+mn-cs"/>
                <a:sym typeface="Helvetica Neue Medium"/>
              </a:defRPr>
            </a:lvl1pPr>
            <a:lvl2pPr marL="0" indent="0" algn="ctr" defTabSz="2438338">
              <a:lnSpc>
                <a:spcPct val="80000"/>
              </a:lnSpc>
              <a:spcBef>
                <a:spcPts val="0"/>
              </a:spcBef>
              <a:buSzTx/>
              <a:buNone/>
              <a:defRPr sz="11600" spc="-232">
                <a:solidFill>
                  <a:srgbClr val="FFFFFF"/>
                </a:solidFill>
                <a:latin typeface="+mn-lt"/>
                <a:ea typeface="+mn-ea"/>
                <a:cs typeface="+mn-cs"/>
                <a:sym typeface="Helvetica Neue Medium"/>
              </a:defRPr>
            </a:lvl2pPr>
            <a:lvl3pPr marL="0" indent="0" algn="ctr" defTabSz="2438338">
              <a:lnSpc>
                <a:spcPct val="80000"/>
              </a:lnSpc>
              <a:spcBef>
                <a:spcPts val="0"/>
              </a:spcBef>
              <a:buSzTx/>
              <a:buNone/>
              <a:defRPr sz="11600" spc="-232">
                <a:solidFill>
                  <a:srgbClr val="FFFFFF"/>
                </a:solidFill>
                <a:latin typeface="+mn-lt"/>
                <a:ea typeface="+mn-ea"/>
                <a:cs typeface="+mn-cs"/>
                <a:sym typeface="Helvetica Neue Medium"/>
              </a:defRPr>
            </a:lvl3pPr>
            <a:lvl4pPr marL="0" indent="0" algn="ctr" defTabSz="2438338">
              <a:lnSpc>
                <a:spcPct val="80000"/>
              </a:lnSpc>
              <a:spcBef>
                <a:spcPts val="0"/>
              </a:spcBef>
              <a:buSzTx/>
              <a:buNone/>
              <a:defRPr sz="11600" spc="-232">
                <a:solidFill>
                  <a:srgbClr val="FFFFFF"/>
                </a:solidFill>
                <a:latin typeface="+mn-lt"/>
                <a:ea typeface="+mn-ea"/>
                <a:cs typeface="+mn-cs"/>
                <a:sym typeface="Helvetica Neue Medium"/>
              </a:defRPr>
            </a:lvl4pPr>
            <a:lvl5pPr marL="0" indent="0" algn="ctr" defTabSz="2438338">
              <a:lnSpc>
                <a:spcPct val="80000"/>
              </a:lnSpc>
              <a:spcBef>
                <a:spcPts val="0"/>
              </a:spcBef>
              <a:buSzTx/>
              <a:buNone/>
              <a:defRPr sz="11600" spc="-232">
                <a:solidFill>
                  <a:srgbClr val="FFFFFF"/>
                </a:solidFill>
                <a:latin typeface="+mn-lt"/>
                <a:ea typeface="+mn-ea"/>
                <a:cs typeface="+mn-cs"/>
                <a:sym typeface="Helvetica Neue Medium"/>
              </a:defRPr>
            </a:lvl5pPr>
          </a:lstStyle>
          <a:p>
            <a:r>
              <a:t>Statement</a:t>
            </a:r>
          </a:p>
          <a:p>
            <a:pPr lvl="1"/>
            <a:endParaRPr/>
          </a:p>
          <a:p>
            <a:pPr lvl="2"/>
            <a:endParaRPr/>
          </a:p>
          <a:p>
            <a:pPr lvl="3"/>
            <a:endParaRPr/>
          </a:p>
          <a:p>
            <a:pPr lvl="4"/>
            <a:endParaRPr/>
          </a:p>
        </p:txBody>
      </p:sp>
      <p:sp>
        <p:nvSpPr>
          <p:cNvPr id="154" name="Slide Number"/>
          <p:cNvSpPr txBox="1">
            <a:spLocks noGrp="1"/>
          </p:cNvSpPr>
          <p:nvPr>
            <p:ph type="sldNum" sz="quarter" idx="2"/>
          </p:nvPr>
        </p:nvSpPr>
        <p:spPr>
          <a:xfrm>
            <a:off x="12001499" y="13080999"/>
            <a:ext cx="368505" cy="374600"/>
          </a:xfrm>
          <a:prstGeom prst="rect">
            <a:avLst/>
          </a:prstGeom>
        </p:spPr>
        <p:txBody>
          <a:bodyPr anchor="b"/>
          <a:lstStyle>
            <a:lvl1pPr defTabSz="584200">
              <a:defRPr sz="18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 Columns">
    <p:bg>
      <p:bgPr>
        <a:solidFill>
          <a:srgbClr val="EAEAEA"/>
        </a:solidFill>
        <a:effectLst/>
      </p:bgPr>
    </p:bg>
    <p:spTree>
      <p:nvGrpSpPr>
        <p:cNvPr id="1" name=""/>
        <p:cNvGrpSpPr/>
        <p:nvPr/>
      </p:nvGrpSpPr>
      <p:grpSpPr>
        <a:xfrm>
          <a:off x="0" y="0"/>
          <a:ext cx="0" cy="0"/>
          <a:chOff x="0" y="0"/>
          <a:chExt cx="0" cy="0"/>
        </a:xfrm>
      </p:grpSpPr>
      <p:sp>
        <p:nvSpPr>
          <p:cNvPr id="161" name="Rectangle"/>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sz="4200" b="0" cap="all" spc="84" baseline="4761">
                <a:solidFill>
                  <a:srgbClr val="70BCE1"/>
                </a:solidFill>
                <a:latin typeface="Futura Condensed"/>
                <a:ea typeface="Futura Condensed"/>
                <a:cs typeface="Futura Condensed"/>
                <a:sym typeface="Futura Condensed"/>
              </a:defRPr>
            </a:pPr>
            <a:endParaRPr/>
          </a:p>
        </p:txBody>
      </p:sp>
      <p:sp>
        <p:nvSpPr>
          <p:cNvPr id="162" name="Title Text"/>
          <p:cNvSpPr txBox="1">
            <a:spLocks noGrp="1"/>
          </p:cNvSpPr>
          <p:nvPr>
            <p:ph type="title"/>
          </p:nvPr>
        </p:nvSpPr>
        <p:spPr>
          <a:xfrm>
            <a:off x="2425700" y="2032000"/>
            <a:ext cx="19532600" cy="2146300"/>
          </a:xfrm>
          <a:prstGeom prst="rect">
            <a:avLst/>
          </a:prstGeom>
        </p:spPr>
        <p:txBody>
          <a:bodyPr lIns="0" tIns="0" rIns="0" bIns="0"/>
          <a:lstStyle>
            <a:lvl1pPr algn="l">
              <a:lnSpc>
                <a:spcPct val="70000"/>
              </a:lnSpc>
              <a:defRPr sz="14000" spc="-700">
                <a:solidFill>
                  <a:srgbClr val="222222"/>
                </a:solidFill>
                <a:latin typeface="Bodoni SvtyTwo ITC TT-Bold"/>
                <a:ea typeface="Bodoni SvtyTwo ITC TT-Bold"/>
                <a:cs typeface="Bodoni SvtyTwo ITC TT-Bold"/>
                <a:sym typeface="Bodoni SvtyTwo ITC TT-Bold"/>
              </a:defRPr>
            </a:lvl1pPr>
          </a:lstStyle>
          <a:p>
            <a:r>
              <a:t>Title Text</a:t>
            </a:r>
          </a:p>
        </p:txBody>
      </p:sp>
      <p:sp>
        <p:nvSpPr>
          <p:cNvPr id="163" name="Body Level One…"/>
          <p:cNvSpPr txBox="1">
            <a:spLocks noGrp="1"/>
          </p:cNvSpPr>
          <p:nvPr>
            <p:ph type="body" idx="1"/>
          </p:nvPr>
        </p:nvSpPr>
        <p:spPr>
          <a:xfrm>
            <a:off x="2425700" y="4353152"/>
            <a:ext cx="19532600" cy="7327901"/>
          </a:xfrm>
          <a:prstGeom prst="rect">
            <a:avLst/>
          </a:prstGeom>
        </p:spPr>
        <p:txBody>
          <a:bodyPr lIns="0" tIns="0" rIns="0" bIns="0" numCol="2" spcCol="976630" anchor="t"/>
          <a:lstStyle>
            <a:lvl1pPr marL="508000" indent="-508000">
              <a:lnSpc>
                <a:spcPts val="4500"/>
              </a:lnSpc>
              <a:spcBef>
                <a:spcPts val="4500"/>
              </a:spcBef>
              <a:buClr>
                <a:srgbClr val="F56F2A"/>
              </a:buClr>
              <a:buSzPct val="80000"/>
              <a:defRPr sz="3200" spc="0">
                <a:solidFill>
                  <a:srgbClr val="535353"/>
                </a:solidFill>
                <a:latin typeface="Helvetica Neue Light"/>
                <a:ea typeface="Helvetica Neue Light"/>
                <a:cs typeface="Helvetica Neue Light"/>
                <a:sym typeface="Helvetica Neue Light"/>
              </a:defRPr>
            </a:lvl1pPr>
            <a:lvl2pPr marL="508000" indent="-508000">
              <a:lnSpc>
                <a:spcPts val="4500"/>
              </a:lnSpc>
              <a:spcBef>
                <a:spcPts val="4500"/>
              </a:spcBef>
              <a:buClr>
                <a:srgbClr val="F56F2A"/>
              </a:buClr>
              <a:buSzPct val="80000"/>
              <a:defRPr sz="3200" spc="0">
                <a:solidFill>
                  <a:srgbClr val="535353"/>
                </a:solidFill>
                <a:latin typeface="Helvetica Neue Light"/>
                <a:ea typeface="Helvetica Neue Light"/>
                <a:cs typeface="Helvetica Neue Light"/>
                <a:sym typeface="Helvetica Neue Light"/>
              </a:defRPr>
            </a:lvl2pPr>
            <a:lvl3pPr marL="508000" indent="-508000">
              <a:lnSpc>
                <a:spcPts val="4500"/>
              </a:lnSpc>
              <a:spcBef>
                <a:spcPts val="4500"/>
              </a:spcBef>
              <a:buClr>
                <a:srgbClr val="F56F2A"/>
              </a:buClr>
              <a:buSzPct val="80000"/>
              <a:defRPr sz="3200" spc="0">
                <a:solidFill>
                  <a:srgbClr val="535353"/>
                </a:solidFill>
                <a:latin typeface="Helvetica Neue Light"/>
                <a:ea typeface="Helvetica Neue Light"/>
                <a:cs typeface="Helvetica Neue Light"/>
                <a:sym typeface="Helvetica Neue Light"/>
              </a:defRPr>
            </a:lvl3pPr>
            <a:lvl4pPr marL="508000" indent="-508000">
              <a:lnSpc>
                <a:spcPts val="4500"/>
              </a:lnSpc>
              <a:spcBef>
                <a:spcPts val="4500"/>
              </a:spcBef>
              <a:buClr>
                <a:srgbClr val="F56F2A"/>
              </a:buClr>
              <a:buSzPct val="80000"/>
              <a:defRPr sz="3200" spc="0">
                <a:solidFill>
                  <a:srgbClr val="535353"/>
                </a:solidFill>
                <a:latin typeface="Helvetica Neue Light"/>
                <a:ea typeface="Helvetica Neue Light"/>
                <a:cs typeface="Helvetica Neue Light"/>
                <a:sym typeface="Helvetica Neue Light"/>
              </a:defRPr>
            </a:lvl4pPr>
            <a:lvl5pPr marL="508000" indent="-508000">
              <a:lnSpc>
                <a:spcPts val="4500"/>
              </a:lnSpc>
              <a:spcBef>
                <a:spcPts val="4500"/>
              </a:spcBef>
              <a:buClr>
                <a:srgbClr val="F56F2A"/>
              </a:buClr>
              <a:buSzPct val="80000"/>
              <a:defRPr sz="3200" spc="0">
                <a:solidFill>
                  <a:srgbClr val="535353"/>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22969372" y="12333380"/>
            <a:ext cx="1105104" cy="1308101"/>
          </a:xfrm>
          <a:prstGeom prst="rect">
            <a:avLst/>
          </a:prstGeom>
        </p:spPr>
        <p:txBody>
          <a:bodyPr lIns="0" tIns="0" rIns="0" bIns="0" anchor="ctr"/>
          <a:lstStyle>
            <a:lvl1pPr>
              <a:lnSpc>
                <a:spcPct val="70000"/>
              </a:lnSpc>
              <a:defRPr sz="8400" spc="-420" baseline="2380">
                <a:solidFill>
                  <a:srgbClr val="FFFFFF"/>
                </a:solidFill>
                <a:latin typeface="Bodoni SvtyTwo ITC TT-Bold"/>
                <a:ea typeface="Bodoni SvtyTwo ITC TT-Bold"/>
                <a:cs typeface="Bodoni SvtyTwo ITC TT-Bold"/>
                <a:sym typeface="Bodoni SvtyTwo ITC TT-Bold"/>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387453" y="357187"/>
            <a:ext cx="15609094" cy="3036095"/>
          </a:xfrm>
          <a:prstGeom prst="rect">
            <a:avLst/>
          </a:prstGeom>
        </p:spPr>
        <p:txBody>
          <a:bodyPr lIns="71437" tIns="71437" rIns="71437" bIns="71437"/>
          <a:lstStyle>
            <a:lvl1pPr defTabSz="821531"/>
          </a:lstStyle>
          <a:p>
            <a:r>
              <a:t>Title Text</a:t>
            </a:r>
          </a:p>
        </p:txBody>
      </p:sp>
      <p:sp>
        <p:nvSpPr>
          <p:cNvPr id="172" name="Body Level One…"/>
          <p:cNvSpPr txBox="1">
            <a:spLocks noGrp="1"/>
          </p:cNvSpPr>
          <p:nvPr>
            <p:ph type="body" idx="1"/>
          </p:nvPr>
        </p:nvSpPr>
        <p:spPr>
          <a:xfrm>
            <a:off x="4387453" y="3643312"/>
            <a:ext cx="15609094" cy="8840392"/>
          </a:xfrm>
          <a:prstGeom prst="rect">
            <a:avLst/>
          </a:prstGeom>
        </p:spPr>
        <p:txBody>
          <a:bodyPr lIns="71437" tIns="71437" rIns="71437" bIns="71437"/>
          <a:lstStyle>
            <a:lvl1pPr marL="611187" indent="-611187" defTabSz="821531">
              <a:buSzPct val="145000"/>
              <a:defRPr sz="4400"/>
            </a:lvl1pPr>
            <a:lvl2pPr marL="1055687" indent="-611187" defTabSz="821531">
              <a:buSzPct val="145000"/>
              <a:defRPr sz="4400"/>
            </a:lvl2pPr>
            <a:lvl3pPr marL="1500187" indent="-611187" defTabSz="821531">
              <a:buSzPct val="145000"/>
              <a:defRPr sz="4400"/>
            </a:lvl3pPr>
            <a:lvl4pPr marL="1944687" indent="-611187" defTabSz="821531">
              <a:buSzPct val="145000"/>
              <a:defRPr sz="4400"/>
            </a:lvl4pPr>
            <a:lvl5pPr marL="2389187" indent="-611187" defTabSz="821531">
              <a:buSzPct val="145000"/>
              <a:defRPr sz="4400"/>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833937" y="357187"/>
            <a:ext cx="14716126" cy="3429001"/>
          </a:xfrm>
          <a:prstGeom prst="rect">
            <a:avLst/>
          </a:prstGeom>
        </p:spPr>
        <p:txBody>
          <a:bodyPr lIns="71437" tIns="71437" rIns="71437" bIns="71437">
            <a:noAutofit/>
          </a:bodyPr>
          <a:lstStyle>
            <a:lvl1pPr defTabSz="821531">
              <a:defRPr sz="11800">
                <a:solidFill>
                  <a:srgbClr val="941751"/>
                </a:solidFill>
                <a:latin typeface="Gill Sans Light"/>
                <a:ea typeface="Gill Sans Light"/>
                <a:cs typeface="Gill Sans Light"/>
                <a:sym typeface="Gill Sans Light"/>
              </a:defRPr>
            </a:lvl1pPr>
          </a:lstStyle>
          <a:p>
            <a:r>
              <a:t>Title Text</a:t>
            </a:r>
          </a:p>
        </p:txBody>
      </p:sp>
      <p:sp>
        <p:nvSpPr>
          <p:cNvPr id="181" name="Body Level One…"/>
          <p:cNvSpPr txBox="1">
            <a:spLocks noGrp="1"/>
          </p:cNvSpPr>
          <p:nvPr>
            <p:ph type="body" sz="half" idx="1"/>
          </p:nvPr>
        </p:nvSpPr>
        <p:spPr>
          <a:xfrm>
            <a:off x="4833937" y="3893343"/>
            <a:ext cx="14716126" cy="8036720"/>
          </a:xfrm>
          <a:prstGeom prst="rect">
            <a:avLst/>
          </a:prstGeom>
        </p:spPr>
        <p:txBody>
          <a:bodyPr lIns="71437" tIns="71437" rIns="71437" bIns="71437">
            <a:noAutofit/>
          </a:bodyPr>
          <a:lstStyle>
            <a:lvl1pPr marL="1106714" indent="-789214" defTabSz="821531">
              <a:spcBef>
                <a:spcPts val="3300"/>
              </a:spcBef>
              <a:buSzPct val="171000"/>
              <a:defRPr sz="5800">
                <a:latin typeface="Gill Sans Light"/>
                <a:ea typeface="Gill Sans Light"/>
                <a:cs typeface="Gill Sans Light"/>
                <a:sym typeface="Gill Sans Light"/>
              </a:defRPr>
            </a:lvl1pPr>
            <a:lvl2pPr marL="1551214" indent="-789214" defTabSz="821531">
              <a:spcBef>
                <a:spcPts val="3300"/>
              </a:spcBef>
              <a:buSzPct val="171000"/>
              <a:defRPr sz="5800">
                <a:latin typeface="Gill Sans Light"/>
                <a:ea typeface="Gill Sans Light"/>
                <a:cs typeface="Gill Sans Light"/>
                <a:sym typeface="Gill Sans Light"/>
              </a:defRPr>
            </a:lvl2pPr>
            <a:lvl3pPr marL="1995714" indent="-789214" defTabSz="821531">
              <a:spcBef>
                <a:spcPts val="3300"/>
              </a:spcBef>
              <a:buSzPct val="171000"/>
              <a:defRPr sz="5800">
                <a:latin typeface="Gill Sans Light"/>
                <a:ea typeface="Gill Sans Light"/>
                <a:cs typeface="Gill Sans Light"/>
                <a:sym typeface="Gill Sans Light"/>
              </a:defRPr>
            </a:lvl3pPr>
            <a:lvl4pPr marL="2440214" indent="-789214" defTabSz="821531">
              <a:spcBef>
                <a:spcPts val="3300"/>
              </a:spcBef>
              <a:buSzPct val="171000"/>
              <a:defRPr sz="5800">
                <a:latin typeface="Gill Sans Light"/>
                <a:ea typeface="Gill Sans Light"/>
                <a:cs typeface="Gill Sans Light"/>
                <a:sym typeface="Gill Sans Light"/>
              </a:defRPr>
            </a:lvl4pPr>
            <a:lvl5pPr marL="2884714" indent="-789214" defTabSz="821531">
              <a:spcBef>
                <a:spcPts val="3300"/>
              </a:spcBef>
              <a:buSzPct val="171000"/>
              <a:defRPr sz="5800">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11952882" y="13019484"/>
            <a:ext cx="460376" cy="498476"/>
          </a:xfrm>
          <a:prstGeom prst="rect">
            <a:avLst/>
          </a:prstGeom>
        </p:spPr>
        <p:txBody>
          <a:bodyPr lIns="71437" tIns="71437" rIns="71437" bIns="71437"/>
          <a:lstStyle>
            <a:lvl1pPr defTabSz="821531">
              <a:defRPr>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ext &amp; Tags">
    <p:bg>
      <p:bgPr>
        <a:solidFill>
          <a:srgbClr val="EAEAEA"/>
        </a:solidFill>
        <a:effectLst/>
      </p:bgPr>
    </p:bg>
    <p:spTree>
      <p:nvGrpSpPr>
        <p:cNvPr id="1" name=""/>
        <p:cNvGrpSpPr/>
        <p:nvPr/>
      </p:nvGrpSpPr>
      <p:grpSpPr>
        <a:xfrm>
          <a:off x="0" y="0"/>
          <a:ext cx="0" cy="0"/>
          <a:chOff x="0" y="0"/>
          <a:chExt cx="0" cy="0"/>
        </a:xfrm>
      </p:grpSpPr>
      <p:sp>
        <p:nvSpPr>
          <p:cNvPr id="189" name="Rectangle"/>
          <p:cNvSpPr/>
          <p:nvPr/>
        </p:nvSpPr>
        <p:spPr>
          <a:xfrm>
            <a:off x="1219199" y="685799"/>
            <a:ext cx="21945601" cy="480061"/>
          </a:xfrm>
          <a:prstGeom prst="rect">
            <a:avLst/>
          </a:prstGeom>
          <a:solidFill>
            <a:srgbClr val="222222"/>
          </a:solidFill>
          <a:ln w="12700">
            <a:miter lim="400000"/>
          </a:ln>
        </p:spPr>
        <p:txBody>
          <a:bodyPr lIns="34290" tIns="34290" rIns="34290" bIns="34290" anchor="ctr"/>
          <a:lstStyle/>
          <a:p>
            <a:pPr algn="l" defTabSz="647700">
              <a:lnSpc>
                <a:spcPts val="7000"/>
              </a:lnSpc>
              <a:defRPr sz="4000" b="0" cap="all" spc="79" baseline="5000">
                <a:solidFill>
                  <a:srgbClr val="70BCE1"/>
                </a:solidFill>
                <a:latin typeface="Futura Condensed"/>
                <a:ea typeface="Futura Condensed"/>
                <a:cs typeface="Futura Condensed"/>
                <a:sym typeface="Futura Condensed"/>
              </a:defRPr>
            </a:pPr>
            <a:endParaRPr/>
          </a:p>
        </p:txBody>
      </p:sp>
      <p:sp>
        <p:nvSpPr>
          <p:cNvPr id="190" name="Vehicula Cursus Lorem"/>
          <p:cNvSpPr>
            <a:spLocks noGrp="1"/>
          </p:cNvSpPr>
          <p:nvPr>
            <p:ph type="body" sz="quarter" idx="21"/>
          </p:nvPr>
        </p:nvSpPr>
        <p:spPr>
          <a:xfrm>
            <a:off x="5448229" y="4892865"/>
            <a:ext cx="6112554" cy="642719"/>
          </a:xfrm>
          <a:prstGeom prst="roundRect">
            <a:avLst>
              <a:gd name="adj" fmla="val 7114"/>
            </a:avLst>
          </a:prstGeom>
          <a:solidFill>
            <a:srgbClr val="FFFFFF"/>
          </a:solidFill>
        </p:spPr>
        <p:txBody>
          <a:bodyPr lIns="34290" tIns="34290" rIns="34290" bIns="34290">
            <a:noAutofit/>
          </a:bodyPr>
          <a:lstStyle>
            <a:lvl1pPr marL="0" indent="0" algn="ctr">
              <a:lnSpc>
                <a:spcPts val="2900"/>
              </a:lnSpc>
              <a:spcBef>
                <a:spcPts val="0"/>
              </a:spcBef>
              <a:buSzTx/>
              <a:buNone/>
              <a:defRPr sz="1800" cap="all" spc="270" baseline="11111">
                <a:latin typeface="+mn-lt"/>
                <a:ea typeface="+mn-ea"/>
                <a:cs typeface="+mn-cs"/>
                <a:sym typeface="Helvetica Neue Medium"/>
              </a:defRPr>
            </a:lvl1pPr>
          </a:lstStyle>
          <a:p>
            <a:r>
              <a:t>Vehicula Cursus Lorem</a:t>
            </a:r>
          </a:p>
        </p:txBody>
      </p:sp>
      <p:sp>
        <p:nvSpPr>
          <p:cNvPr id="191" name="Ullamcorper Amet"/>
          <p:cNvSpPr>
            <a:spLocks noGrp="1"/>
          </p:cNvSpPr>
          <p:nvPr>
            <p:ph type="body" sz="quarter" idx="22"/>
          </p:nvPr>
        </p:nvSpPr>
        <p:spPr>
          <a:xfrm>
            <a:off x="11791880" y="4892865"/>
            <a:ext cx="5032452" cy="642719"/>
          </a:xfrm>
          <a:prstGeom prst="roundRect">
            <a:avLst>
              <a:gd name="adj" fmla="val 7114"/>
            </a:avLst>
          </a:prstGeom>
          <a:solidFill>
            <a:srgbClr val="FFFFFF"/>
          </a:solidFill>
        </p:spPr>
        <p:txBody>
          <a:bodyPr lIns="34290" tIns="34290" rIns="34290" bIns="34290">
            <a:noAutofit/>
          </a:bodyPr>
          <a:lstStyle>
            <a:lvl1pPr marL="0" indent="0" algn="ctr">
              <a:lnSpc>
                <a:spcPts val="2900"/>
              </a:lnSpc>
              <a:spcBef>
                <a:spcPts val="0"/>
              </a:spcBef>
              <a:buSzTx/>
              <a:buNone/>
              <a:defRPr sz="1800" cap="all" spc="270" baseline="11111">
                <a:latin typeface="+mn-lt"/>
                <a:ea typeface="+mn-ea"/>
                <a:cs typeface="+mn-cs"/>
                <a:sym typeface="Helvetica Neue Medium"/>
              </a:defRPr>
            </a:lvl1pPr>
          </a:lstStyle>
          <a:p>
            <a:r>
              <a:t>Ullamcorper Amet</a:t>
            </a:r>
          </a:p>
        </p:txBody>
      </p:sp>
      <p:sp>
        <p:nvSpPr>
          <p:cNvPr id="192" name="Venenatis Consectetur"/>
          <p:cNvSpPr>
            <a:spLocks noGrp="1"/>
          </p:cNvSpPr>
          <p:nvPr>
            <p:ph type="body" sz="quarter" idx="23"/>
          </p:nvPr>
        </p:nvSpPr>
        <p:spPr>
          <a:xfrm>
            <a:off x="3402089" y="5696317"/>
            <a:ext cx="6113223" cy="642719"/>
          </a:xfrm>
          <a:prstGeom prst="roundRect">
            <a:avLst>
              <a:gd name="adj" fmla="val 7114"/>
            </a:avLst>
          </a:prstGeom>
          <a:solidFill>
            <a:srgbClr val="FFFFFF"/>
          </a:solidFill>
        </p:spPr>
        <p:txBody>
          <a:bodyPr lIns="34290" tIns="34290" rIns="34290" bIns="34290">
            <a:noAutofit/>
          </a:bodyPr>
          <a:lstStyle>
            <a:lvl1pPr marL="0" indent="0" algn="ctr">
              <a:lnSpc>
                <a:spcPts val="2900"/>
              </a:lnSpc>
              <a:spcBef>
                <a:spcPts val="0"/>
              </a:spcBef>
              <a:buSzTx/>
              <a:buNone/>
              <a:defRPr sz="1800" cap="all" spc="270" baseline="11111">
                <a:latin typeface="+mn-lt"/>
                <a:ea typeface="+mn-ea"/>
                <a:cs typeface="+mn-cs"/>
                <a:sym typeface="Helvetica Neue Medium"/>
              </a:defRPr>
            </a:lvl1pPr>
          </a:lstStyle>
          <a:p>
            <a:r>
              <a:t>Venenatis Consectetur</a:t>
            </a:r>
          </a:p>
        </p:txBody>
      </p:sp>
      <p:sp>
        <p:nvSpPr>
          <p:cNvPr id="193" name="Nibh"/>
          <p:cNvSpPr>
            <a:spLocks noGrp="1"/>
          </p:cNvSpPr>
          <p:nvPr>
            <p:ph type="body" sz="quarter" idx="24"/>
          </p:nvPr>
        </p:nvSpPr>
        <p:spPr>
          <a:xfrm>
            <a:off x="3402089" y="4892865"/>
            <a:ext cx="1831829" cy="642719"/>
          </a:xfrm>
          <a:prstGeom prst="roundRect">
            <a:avLst>
              <a:gd name="adj" fmla="val 7114"/>
            </a:avLst>
          </a:prstGeom>
          <a:solidFill>
            <a:srgbClr val="F8701D"/>
          </a:solidFill>
        </p:spPr>
        <p:txBody>
          <a:bodyPr lIns="34290" tIns="34290" rIns="34290" bIns="34290">
            <a:noAutofit/>
          </a:bodyPr>
          <a:lstStyle>
            <a:lvl1pPr marL="0" indent="0" algn="ctr">
              <a:lnSpc>
                <a:spcPts val="2900"/>
              </a:lnSpc>
              <a:spcBef>
                <a:spcPts val="0"/>
              </a:spcBef>
              <a:buSzTx/>
              <a:buNone/>
              <a:defRPr sz="1800" cap="all" spc="270" baseline="11111">
                <a:solidFill>
                  <a:srgbClr val="FFFFFF"/>
                </a:solidFill>
                <a:latin typeface="+mn-lt"/>
                <a:ea typeface="+mn-ea"/>
                <a:cs typeface="+mn-cs"/>
                <a:sym typeface="Helvetica Neue Medium"/>
              </a:defRPr>
            </a:lvl1pPr>
          </a:lstStyle>
          <a:p>
            <a:r>
              <a:t>Nibh</a:t>
            </a:r>
          </a:p>
        </p:txBody>
      </p:sp>
      <p:sp>
        <p:nvSpPr>
          <p:cNvPr id="194" name="Title Text"/>
          <p:cNvSpPr txBox="1">
            <a:spLocks noGrp="1"/>
          </p:cNvSpPr>
          <p:nvPr>
            <p:ph type="title"/>
          </p:nvPr>
        </p:nvSpPr>
        <p:spPr>
          <a:xfrm>
            <a:off x="3402329" y="2514599"/>
            <a:ext cx="17579342" cy="1931671"/>
          </a:xfrm>
          <a:prstGeom prst="rect">
            <a:avLst/>
          </a:prstGeom>
        </p:spPr>
        <p:txBody>
          <a:bodyPr lIns="0" tIns="0" rIns="0" bIns="0"/>
          <a:lstStyle>
            <a:lvl1pPr algn="l">
              <a:lnSpc>
                <a:spcPct val="70000"/>
              </a:lnSpc>
              <a:defRPr sz="13600" spc="-680">
                <a:solidFill>
                  <a:srgbClr val="222222"/>
                </a:solidFill>
                <a:latin typeface="Bodoni SvtyTwo ITC TT-Bold"/>
                <a:ea typeface="Bodoni SvtyTwo ITC TT-Bold"/>
                <a:cs typeface="Bodoni SvtyTwo ITC TT-Bold"/>
                <a:sym typeface="Bodoni SvtyTwo ITC TT-Bold"/>
              </a:defRPr>
            </a:lvl1pPr>
          </a:lstStyle>
          <a:p>
            <a:r>
              <a:t>Title Text</a:t>
            </a:r>
          </a:p>
        </p:txBody>
      </p:sp>
      <p:sp>
        <p:nvSpPr>
          <p:cNvPr id="195" name="Body Level One…"/>
          <p:cNvSpPr txBox="1">
            <a:spLocks noGrp="1"/>
          </p:cNvSpPr>
          <p:nvPr>
            <p:ph type="body" sz="half" idx="1"/>
          </p:nvPr>
        </p:nvSpPr>
        <p:spPr>
          <a:xfrm>
            <a:off x="3402329" y="7018020"/>
            <a:ext cx="17579342" cy="4183381"/>
          </a:xfrm>
          <a:prstGeom prst="rect">
            <a:avLst/>
          </a:prstGeom>
        </p:spPr>
        <p:txBody>
          <a:bodyPr lIns="0" tIns="0" rIns="0" bIns="0" anchor="t"/>
          <a:lstStyle>
            <a:lvl1pPr marL="0" indent="0">
              <a:lnSpc>
                <a:spcPts val="4500"/>
              </a:lnSpc>
              <a:spcBef>
                <a:spcPts val="4500"/>
              </a:spcBef>
              <a:buSzTx/>
              <a:buNone/>
              <a:defRPr sz="2800" spc="0">
                <a:solidFill>
                  <a:srgbClr val="535353"/>
                </a:solidFill>
                <a:latin typeface="Helvetica Neue Light"/>
                <a:ea typeface="Helvetica Neue Light"/>
                <a:cs typeface="Helvetica Neue Light"/>
                <a:sym typeface="Helvetica Neue Light"/>
              </a:defRPr>
            </a:lvl1pPr>
            <a:lvl2pPr marL="0" indent="228600">
              <a:lnSpc>
                <a:spcPts val="4500"/>
              </a:lnSpc>
              <a:spcBef>
                <a:spcPts val="4500"/>
              </a:spcBef>
              <a:buSzTx/>
              <a:buNone/>
              <a:defRPr sz="2800" spc="0">
                <a:solidFill>
                  <a:srgbClr val="535353"/>
                </a:solidFill>
                <a:latin typeface="Helvetica Neue Light"/>
                <a:ea typeface="Helvetica Neue Light"/>
                <a:cs typeface="Helvetica Neue Light"/>
                <a:sym typeface="Helvetica Neue Light"/>
              </a:defRPr>
            </a:lvl2pPr>
            <a:lvl3pPr marL="0" indent="457200">
              <a:lnSpc>
                <a:spcPts val="4500"/>
              </a:lnSpc>
              <a:spcBef>
                <a:spcPts val="4500"/>
              </a:spcBef>
              <a:buSzTx/>
              <a:buNone/>
              <a:defRPr sz="2800" spc="0">
                <a:solidFill>
                  <a:srgbClr val="535353"/>
                </a:solidFill>
                <a:latin typeface="Helvetica Neue Light"/>
                <a:ea typeface="Helvetica Neue Light"/>
                <a:cs typeface="Helvetica Neue Light"/>
                <a:sym typeface="Helvetica Neue Light"/>
              </a:defRPr>
            </a:lvl3pPr>
            <a:lvl4pPr marL="0" indent="685800">
              <a:lnSpc>
                <a:spcPts val="4500"/>
              </a:lnSpc>
              <a:spcBef>
                <a:spcPts val="4500"/>
              </a:spcBef>
              <a:buSzTx/>
              <a:buNone/>
              <a:defRPr sz="2800" spc="0">
                <a:solidFill>
                  <a:srgbClr val="535353"/>
                </a:solidFill>
                <a:latin typeface="Helvetica Neue Light"/>
                <a:ea typeface="Helvetica Neue Light"/>
                <a:cs typeface="Helvetica Neue Light"/>
                <a:sym typeface="Helvetica Neue Light"/>
              </a:defRPr>
            </a:lvl4pPr>
            <a:lvl5pPr marL="0" indent="914400">
              <a:lnSpc>
                <a:spcPts val="4500"/>
              </a:lnSpc>
              <a:spcBef>
                <a:spcPts val="4500"/>
              </a:spcBef>
              <a:buSzTx/>
              <a:buNone/>
              <a:defRPr sz="2800" spc="0">
                <a:solidFill>
                  <a:srgbClr val="535353"/>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96" name="Slide Number"/>
          <p:cNvSpPr txBox="1">
            <a:spLocks noGrp="1"/>
          </p:cNvSpPr>
          <p:nvPr>
            <p:ph type="sldNum" sz="quarter" idx="2"/>
          </p:nvPr>
        </p:nvSpPr>
        <p:spPr>
          <a:xfrm>
            <a:off x="21849385" y="11739487"/>
            <a:ext cx="1079095" cy="1270001"/>
          </a:xfrm>
          <a:prstGeom prst="rect">
            <a:avLst/>
          </a:prstGeom>
        </p:spPr>
        <p:txBody>
          <a:bodyPr lIns="0" tIns="0" rIns="0" bIns="0" anchor="ctr"/>
          <a:lstStyle>
            <a:lvl1pPr>
              <a:lnSpc>
                <a:spcPct val="70000"/>
              </a:lnSpc>
              <a:defRPr sz="8200" spc="-410" baseline="2439">
                <a:solidFill>
                  <a:srgbClr val="FFFFFF"/>
                </a:solidFill>
                <a:latin typeface="Bodoni SvtyTwo ITC TT-Bold"/>
                <a:ea typeface="Bodoni SvtyTwo ITC TT-Bold"/>
                <a:cs typeface="Bodoni SvtyTwo ITC TT-Bold"/>
                <a:sym typeface="Bodoni SvtyTwo ITC TT-Bold"/>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3" name="Title Text"/>
          <p:cNvSpPr txBox="1">
            <a:spLocks noGrp="1"/>
          </p:cNvSpPr>
          <p:nvPr>
            <p:ph type="title"/>
          </p:nvPr>
        </p:nvSpPr>
        <p:spPr>
          <a:xfrm>
            <a:off x="4833937" y="357187"/>
            <a:ext cx="14716126" cy="3429001"/>
          </a:xfrm>
          <a:prstGeom prst="rect">
            <a:avLst/>
          </a:prstGeom>
        </p:spPr>
        <p:txBody>
          <a:bodyPr lIns="71437" tIns="71437" rIns="71437" bIns="71437">
            <a:noAutofit/>
          </a:bodyPr>
          <a:lstStyle>
            <a:lvl1pPr defTabSz="821531">
              <a:defRPr sz="11600">
                <a:solidFill>
                  <a:srgbClr val="0365C0"/>
                </a:solidFill>
                <a:latin typeface="Arial"/>
                <a:ea typeface="Arial"/>
                <a:cs typeface="Arial"/>
                <a:sym typeface="Arial"/>
              </a:defRPr>
            </a:lvl1pPr>
          </a:lstStyle>
          <a:p>
            <a:r>
              <a:t>Title Text</a:t>
            </a:r>
          </a:p>
        </p:txBody>
      </p:sp>
      <p:sp>
        <p:nvSpPr>
          <p:cNvPr id="204" name="Body Level One…"/>
          <p:cNvSpPr txBox="1">
            <a:spLocks noGrp="1"/>
          </p:cNvSpPr>
          <p:nvPr>
            <p:ph type="body" sz="half" idx="1"/>
          </p:nvPr>
        </p:nvSpPr>
        <p:spPr>
          <a:xfrm>
            <a:off x="4833937" y="3893343"/>
            <a:ext cx="14716126" cy="8036720"/>
          </a:xfrm>
          <a:prstGeom prst="rect">
            <a:avLst/>
          </a:prstGeom>
        </p:spPr>
        <p:txBody>
          <a:bodyPr lIns="71437" tIns="71437" rIns="71437" bIns="71437">
            <a:noAutofit/>
          </a:bodyPr>
          <a:lstStyle>
            <a:lvl1pPr marL="1079500" indent="-762000" defTabSz="821531">
              <a:spcBef>
                <a:spcPts val="3300"/>
              </a:spcBef>
              <a:buSzPct val="171000"/>
              <a:defRPr sz="5600">
                <a:latin typeface="Arial"/>
                <a:ea typeface="Arial"/>
                <a:cs typeface="Arial"/>
                <a:sym typeface="Arial"/>
              </a:defRPr>
            </a:lvl1pPr>
            <a:lvl2pPr marL="1524000" indent="-762000" defTabSz="821531">
              <a:spcBef>
                <a:spcPts val="3300"/>
              </a:spcBef>
              <a:buSzPct val="171000"/>
              <a:defRPr sz="5600">
                <a:latin typeface="Arial"/>
                <a:ea typeface="Arial"/>
                <a:cs typeface="Arial"/>
                <a:sym typeface="Arial"/>
              </a:defRPr>
            </a:lvl2pPr>
            <a:lvl3pPr marL="1968500" indent="-762000" defTabSz="821531">
              <a:spcBef>
                <a:spcPts val="3300"/>
              </a:spcBef>
              <a:buSzPct val="171000"/>
              <a:defRPr sz="5600">
                <a:latin typeface="Arial"/>
                <a:ea typeface="Arial"/>
                <a:cs typeface="Arial"/>
                <a:sym typeface="Arial"/>
              </a:defRPr>
            </a:lvl3pPr>
            <a:lvl4pPr marL="2413000" indent="-762000" defTabSz="821531">
              <a:spcBef>
                <a:spcPts val="3300"/>
              </a:spcBef>
              <a:buSzPct val="171000"/>
              <a:defRPr sz="5600">
                <a:latin typeface="Arial"/>
                <a:ea typeface="Arial"/>
                <a:cs typeface="Arial"/>
                <a:sym typeface="Arial"/>
              </a:defRPr>
            </a:lvl4pPr>
            <a:lvl5pPr marL="2857500" indent="-762000" defTabSz="821531">
              <a:spcBef>
                <a:spcPts val="3300"/>
              </a:spcBef>
              <a:buSzPct val="171000"/>
              <a:defRPr sz="5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5" name="Slide Number"/>
          <p:cNvSpPr txBox="1">
            <a:spLocks noGrp="1"/>
          </p:cNvSpPr>
          <p:nvPr>
            <p:ph type="sldNum" sz="quarter" idx="2"/>
          </p:nvPr>
        </p:nvSpPr>
        <p:spPr>
          <a:xfrm>
            <a:off x="11935767" y="13019484"/>
            <a:ext cx="494607" cy="488504"/>
          </a:xfrm>
          <a:prstGeom prst="rect">
            <a:avLst/>
          </a:prstGeom>
        </p:spPr>
        <p:txBody>
          <a:bodyPr lIns="71437" tIns="71437" rIns="71437" bIns="71437"/>
          <a:lstStyle>
            <a:lvl1pPr defTabSz="821531">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ext &amp; Tags">
    <p:bg>
      <p:bgPr>
        <a:solidFill>
          <a:srgbClr val="EAEAEA"/>
        </a:solidFill>
        <a:effectLst/>
      </p:bgPr>
    </p:bg>
    <p:spTree>
      <p:nvGrpSpPr>
        <p:cNvPr id="1" name=""/>
        <p:cNvGrpSpPr/>
        <p:nvPr/>
      </p:nvGrpSpPr>
      <p:grpSpPr>
        <a:xfrm>
          <a:off x="0" y="0"/>
          <a:ext cx="0" cy="0"/>
          <a:chOff x="0" y="0"/>
          <a:chExt cx="0" cy="0"/>
        </a:xfrm>
      </p:grpSpPr>
      <p:sp>
        <p:nvSpPr>
          <p:cNvPr id="212" name="Rectangle"/>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sz="4200" b="0" cap="all" spc="84" baseline="4761">
                <a:solidFill>
                  <a:srgbClr val="70BCE1"/>
                </a:solidFill>
                <a:latin typeface="Futura Condensed"/>
                <a:ea typeface="Futura Condensed"/>
                <a:cs typeface="Futura Condensed"/>
                <a:sym typeface="Futura Condensed"/>
              </a:defRPr>
            </a:pPr>
            <a:endParaRPr/>
          </a:p>
        </p:txBody>
      </p:sp>
      <p:sp>
        <p:nvSpPr>
          <p:cNvPr id="213" name="Vehicula Cursus Lorem"/>
          <p:cNvSpPr>
            <a:spLocks noGrp="1"/>
          </p:cNvSpPr>
          <p:nvPr>
            <p:ph type="body" sz="quarter" idx="21"/>
          </p:nvPr>
        </p:nvSpPr>
        <p:spPr>
          <a:xfrm>
            <a:off x="4698922" y="4674516"/>
            <a:ext cx="6791726" cy="714132"/>
          </a:xfrm>
          <a:prstGeom prst="roundRect">
            <a:avLst>
              <a:gd name="adj" fmla="val 7114"/>
            </a:avLst>
          </a:prstGeom>
          <a:solidFill>
            <a:srgbClr val="FFFFFF"/>
          </a:solidFill>
        </p:spPr>
        <p:txBody>
          <a:bodyPr lIns="38100" tIns="38100" rIns="38100" bIns="38100">
            <a:noAutofit/>
          </a:bodyPr>
          <a:lstStyle>
            <a:lvl1pPr marL="0" indent="0" algn="ctr">
              <a:lnSpc>
                <a:spcPts val="3000"/>
              </a:lnSpc>
              <a:spcBef>
                <a:spcPts val="0"/>
              </a:spcBef>
              <a:buSzTx/>
              <a:buNone/>
              <a:defRPr sz="2000" cap="all" spc="300" baseline="10000">
                <a:latin typeface="+mn-lt"/>
                <a:ea typeface="+mn-ea"/>
                <a:cs typeface="+mn-cs"/>
                <a:sym typeface="Helvetica Neue Medium"/>
              </a:defRPr>
            </a:lvl1pPr>
          </a:lstStyle>
          <a:p>
            <a:r>
              <a:t>Vehicula Cursus Lorem</a:t>
            </a:r>
          </a:p>
        </p:txBody>
      </p:sp>
      <p:sp>
        <p:nvSpPr>
          <p:cNvPr id="214" name="Ullamcorper Amet"/>
          <p:cNvSpPr>
            <a:spLocks noGrp="1"/>
          </p:cNvSpPr>
          <p:nvPr>
            <p:ph type="body" sz="quarter" idx="22"/>
          </p:nvPr>
        </p:nvSpPr>
        <p:spPr>
          <a:xfrm>
            <a:off x="11747422" y="4674516"/>
            <a:ext cx="5591613" cy="714132"/>
          </a:xfrm>
          <a:prstGeom prst="roundRect">
            <a:avLst>
              <a:gd name="adj" fmla="val 7114"/>
            </a:avLst>
          </a:prstGeom>
          <a:solidFill>
            <a:srgbClr val="FFFFFF"/>
          </a:solidFill>
        </p:spPr>
        <p:txBody>
          <a:bodyPr lIns="38100" tIns="38100" rIns="38100" bIns="38100">
            <a:noAutofit/>
          </a:bodyPr>
          <a:lstStyle>
            <a:lvl1pPr marL="0" indent="0" algn="ctr">
              <a:lnSpc>
                <a:spcPts val="3000"/>
              </a:lnSpc>
              <a:spcBef>
                <a:spcPts val="0"/>
              </a:spcBef>
              <a:buSzTx/>
              <a:buNone/>
              <a:defRPr sz="2000" cap="all" spc="300" baseline="10000">
                <a:latin typeface="+mn-lt"/>
                <a:ea typeface="+mn-ea"/>
                <a:cs typeface="+mn-cs"/>
                <a:sym typeface="Helvetica Neue Medium"/>
              </a:defRPr>
            </a:lvl1pPr>
          </a:lstStyle>
          <a:p>
            <a:r>
              <a:t>Ullamcorper Amet</a:t>
            </a:r>
          </a:p>
        </p:txBody>
      </p:sp>
      <p:sp>
        <p:nvSpPr>
          <p:cNvPr id="215" name="Venenatis Consectetur"/>
          <p:cNvSpPr>
            <a:spLocks noGrp="1"/>
          </p:cNvSpPr>
          <p:nvPr>
            <p:ph type="body" sz="quarter" idx="23"/>
          </p:nvPr>
        </p:nvSpPr>
        <p:spPr>
          <a:xfrm>
            <a:off x="2425433" y="5567241"/>
            <a:ext cx="6792470" cy="714132"/>
          </a:xfrm>
          <a:prstGeom prst="roundRect">
            <a:avLst>
              <a:gd name="adj" fmla="val 7114"/>
            </a:avLst>
          </a:prstGeom>
          <a:solidFill>
            <a:srgbClr val="FFFFFF"/>
          </a:solidFill>
        </p:spPr>
        <p:txBody>
          <a:bodyPr lIns="38100" tIns="38100" rIns="38100" bIns="38100">
            <a:noAutofit/>
          </a:bodyPr>
          <a:lstStyle>
            <a:lvl1pPr marL="0" indent="0" algn="ctr">
              <a:lnSpc>
                <a:spcPts val="3000"/>
              </a:lnSpc>
              <a:spcBef>
                <a:spcPts val="0"/>
              </a:spcBef>
              <a:buSzTx/>
              <a:buNone/>
              <a:defRPr sz="2000" cap="all" spc="300" baseline="10000">
                <a:latin typeface="+mn-lt"/>
                <a:ea typeface="+mn-ea"/>
                <a:cs typeface="+mn-cs"/>
                <a:sym typeface="Helvetica Neue Medium"/>
              </a:defRPr>
            </a:lvl1pPr>
          </a:lstStyle>
          <a:p>
            <a:r>
              <a:t>Venenatis Consectetur</a:t>
            </a:r>
          </a:p>
        </p:txBody>
      </p:sp>
      <p:sp>
        <p:nvSpPr>
          <p:cNvPr id="216" name="Nibh"/>
          <p:cNvSpPr>
            <a:spLocks noGrp="1"/>
          </p:cNvSpPr>
          <p:nvPr>
            <p:ph type="body" sz="quarter" idx="24"/>
          </p:nvPr>
        </p:nvSpPr>
        <p:spPr>
          <a:xfrm>
            <a:off x="2425433" y="4674516"/>
            <a:ext cx="2035365" cy="714132"/>
          </a:xfrm>
          <a:prstGeom prst="roundRect">
            <a:avLst>
              <a:gd name="adj" fmla="val 7114"/>
            </a:avLst>
          </a:prstGeom>
          <a:solidFill>
            <a:srgbClr val="F8701D"/>
          </a:solidFill>
        </p:spPr>
        <p:txBody>
          <a:bodyPr lIns="38100" tIns="38100" rIns="38100" bIns="38100">
            <a:noAutofit/>
          </a:bodyPr>
          <a:lstStyle>
            <a:lvl1pPr marL="0" indent="0" algn="ctr">
              <a:lnSpc>
                <a:spcPts val="3000"/>
              </a:lnSpc>
              <a:spcBef>
                <a:spcPts val="0"/>
              </a:spcBef>
              <a:buSzTx/>
              <a:buNone/>
              <a:defRPr sz="2000" cap="all" spc="300" baseline="10000">
                <a:solidFill>
                  <a:srgbClr val="FFFFFF"/>
                </a:solidFill>
                <a:latin typeface="+mn-lt"/>
                <a:ea typeface="+mn-ea"/>
                <a:cs typeface="+mn-cs"/>
                <a:sym typeface="Helvetica Neue Medium"/>
              </a:defRPr>
            </a:lvl1pPr>
          </a:lstStyle>
          <a:p>
            <a:r>
              <a:t>Nibh</a:t>
            </a:r>
          </a:p>
        </p:txBody>
      </p:sp>
      <p:sp>
        <p:nvSpPr>
          <p:cNvPr id="217" name="Title Text"/>
          <p:cNvSpPr txBox="1">
            <a:spLocks noGrp="1"/>
          </p:cNvSpPr>
          <p:nvPr>
            <p:ph type="title"/>
          </p:nvPr>
        </p:nvSpPr>
        <p:spPr>
          <a:xfrm>
            <a:off x="2425700" y="2032000"/>
            <a:ext cx="19532600" cy="2146300"/>
          </a:xfrm>
          <a:prstGeom prst="rect">
            <a:avLst/>
          </a:prstGeom>
        </p:spPr>
        <p:txBody>
          <a:bodyPr lIns="0" tIns="0" rIns="0" bIns="0"/>
          <a:lstStyle>
            <a:lvl1pPr algn="l">
              <a:lnSpc>
                <a:spcPct val="70000"/>
              </a:lnSpc>
              <a:defRPr sz="14000" spc="-700">
                <a:solidFill>
                  <a:srgbClr val="222222"/>
                </a:solidFill>
                <a:latin typeface="Bodoni SvtyTwo ITC TT-Bold"/>
                <a:ea typeface="Bodoni SvtyTwo ITC TT-Bold"/>
                <a:cs typeface="Bodoni SvtyTwo ITC TT-Bold"/>
                <a:sym typeface="Bodoni SvtyTwo ITC TT-Bold"/>
              </a:defRPr>
            </a:lvl1pPr>
          </a:lstStyle>
          <a:p>
            <a:r>
              <a:t>Title Text</a:t>
            </a:r>
          </a:p>
        </p:txBody>
      </p:sp>
      <p:sp>
        <p:nvSpPr>
          <p:cNvPr id="218" name="Body Level One…"/>
          <p:cNvSpPr txBox="1">
            <a:spLocks noGrp="1"/>
          </p:cNvSpPr>
          <p:nvPr>
            <p:ph type="body" sz="half" idx="1"/>
          </p:nvPr>
        </p:nvSpPr>
        <p:spPr>
          <a:xfrm>
            <a:off x="2425700" y="7035800"/>
            <a:ext cx="19532600" cy="4648200"/>
          </a:xfrm>
          <a:prstGeom prst="rect">
            <a:avLst/>
          </a:prstGeom>
        </p:spPr>
        <p:txBody>
          <a:bodyPr lIns="0" tIns="0" rIns="0" bIns="0" anchor="t"/>
          <a:lstStyle>
            <a:lvl1pPr marL="0" indent="0">
              <a:lnSpc>
                <a:spcPts val="4500"/>
              </a:lnSpc>
              <a:spcBef>
                <a:spcPts val="4500"/>
              </a:spcBef>
              <a:buSzTx/>
              <a:buNone/>
              <a:defRPr sz="3200" spc="0">
                <a:solidFill>
                  <a:srgbClr val="535353"/>
                </a:solidFill>
                <a:latin typeface="Helvetica Neue Light"/>
                <a:ea typeface="Helvetica Neue Light"/>
                <a:cs typeface="Helvetica Neue Light"/>
                <a:sym typeface="Helvetica Neue Light"/>
              </a:defRPr>
            </a:lvl1pPr>
            <a:lvl2pPr marL="0" indent="228600">
              <a:lnSpc>
                <a:spcPts val="4500"/>
              </a:lnSpc>
              <a:spcBef>
                <a:spcPts val="4500"/>
              </a:spcBef>
              <a:buSzTx/>
              <a:buNone/>
              <a:defRPr sz="3200" spc="0">
                <a:solidFill>
                  <a:srgbClr val="535353"/>
                </a:solidFill>
                <a:latin typeface="Helvetica Neue Light"/>
                <a:ea typeface="Helvetica Neue Light"/>
                <a:cs typeface="Helvetica Neue Light"/>
                <a:sym typeface="Helvetica Neue Light"/>
              </a:defRPr>
            </a:lvl2pPr>
            <a:lvl3pPr marL="0" indent="457200">
              <a:lnSpc>
                <a:spcPts val="4500"/>
              </a:lnSpc>
              <a:spcBef>
                <a:spcPts val="4500"/>
              </a:spcBef>
              <a:buSzTx/>
              <a:buNone/>
              <a:defRPr sz="3200" spc="0">
                <a:solidFill>
                  <a:srgbClr val="535353"/>
                </a:solidFill>
                <a:latin typeface="Helvetica Neue Light"/>
                <a:ea typeface="Helvetica Neue Light"/>
                <a:cs typeface="Helvetica Neue Light"/>
                <a:sym typeface="Helvetica Neue Light"/>
              </a:defRPr>
            </a:lvl3pPr>
            <a:lvl4pPr marL="0" indent="685800">
              <a:lnSpc>
                <a:spcPts val="4500"/>
              </a:lnSpc>
              <a:spcBef>
                <a:spcPts val="4500"/>
              </a:spcBef>
              <a:buSzTx/>
              <a:buNone/>
              <a:defRPr sz="3200" spc="0">
                <a:solidFill>
                  <a:srgbClr val="535353"/>
                </a:solidFill>
                <a:latin typeface="Helvetica Neue Light"/>
                <a:ea typeface="Helvetica Neue Light"/>
                <a:cs typeface="Helvetica Neue Light"/>
                <a:sym typeface="Helvetica Neue Light"/>
              </a:defRPr>
            </a:lvl4pPr>
            <a:lvl5pPr marL="0" indent="914400">
              <a:lnSpc>
                <a:spcPts val="4500"/>
              </a:lnSpc>
              <a:spcBef>
                <a:spcPts val="4500"/>
              </a:spcBef>
              <a:buSzTx/>
              <a:buNone/>
              <a:defRPr sz="3200" spc="0">
                <a:solidFill>
                  <a:srgbClr val="535353"/>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22969372" y="12333380"/>
            <a:ext cx="1105104" cy="1308101"/>
          </a:xfrm>
          <a:prstGeom prst="rect">
            <a:avLst/>
          </a:prstGeom>
        </p:spPr>
        <p:txBody>
          <a:bodyPr lIns="0" tIns="0" rIns="0" bIns="0" anchor="ctr"/>
          <a:lstStyle>
            <a:lvl1pPr>
              <a:lnSpc>
                <a:spcPct val="70000"/>
              </a:lnSpc>
              <a:defRPr sz="8400" spc="-420" baseline="2380">
                <a:solidFill>
                  <a:srgbClr val="FFFFFF"/>
                </a:solidFill>
                <a:latin typeface="Bodoni SvtyTwo ITC TT-Bold"/>
                <a:ea typeface="Bodoni SvtyTwo ITC TT-Bold"/>
                <a:cs typeface="Bodoni SvtyTwo ITC TT-Bold"/>
                <a:sym typeface="Bodoni SvtyTwo ITC TT-Bold"/>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226" name="Section Title"/>
          <p:cNvSpPr txBox="1">
            <a:spLocks noGrp="1"/>
          </p:cNvSpPr>
          <p:nvPr>
            <p:ph type="title" hasCustomPrompt="1"/>
          </p:nvPr>
        </p:nvSpPr>
        <p:spPr>
          <a:xfrm>
            <a:off x="1206496" y="4533900"/>
            <a:ext cx="21971004" cy="4648200"/>
          </a:xfrm>
          <a:prstGeom prst="rect">
            <a:avLst/>
          </a:prstGeom>
        </p:spPr>
        <p:txBody>
          <a:bodyPr/>
          <a:lstStyle>
            <a:lvl1pPr algn="l" defTabSz="2438338">
              <a:lnSpc>
                <a:spcPct val="80000"/>
              </a:lnSpc>
              <a:defRPr sz="11600" spc="-232"/>
            </a:lvl1pPr>
          </a:lstStyle>
          <a:p>
            <a:r>
              <a:t>Section Title</a:t>
            </a:r>
          </a:p>
        </p:txBody>
      </p:sp>
      <p:sp>
        <p:nvSpPr>
          <p:cNvPr id="227" name="Slide Number"/>
          <p:cNvSpPr txBox="1">
            <a:spLocks noGrp="1"/>
          </p:cNvSpPr>
          <p:nvPr>
            <p:ph type="sldNum" sz="quarter" idx="2"/>
          </p:nvPr>
        </p:nvSpPr>
        <p:spPr>
          <a:xfrm>
            <a:off x="12001499" y="13085233"/>
            <a:ext cx="368505" cy="374600"/>
          </a:xfrm>
          <a:prstGeom prst="rect">
            <a:avLst/>
          </a:prstGeom>
        </p:spPr>
        <p:txBody>
          <a:bodyPr anchor="b"/>
          <a:lstStyle>
            <a:lvl1pPr defTabSz="584200">
              <a:defRPr sz="1800">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34" name="Body Level One…"/>
          <p:cNvSpPr txBox="1">
            <a:spLocks noGrp="1"/>
          </p:cNvSpPr>
          <p:nvPr>
            <p:ph type="body" idx="1" hasCustomPrompt="1"/>
          </p:nvPr>
        </p:nvSpPr>
        <p:spPr>
          <a:xfrm>
            <a:off x="1206500" y="4248504"/>
            <a:ext cx="21971000" cy="8256012"/>
          </a:xfrm>
          <a:prstGeom prst="rect">
            <a:avLst/>
          </a:prstGeom>
        </p:spPr>
        <p:txBody>
          <a:bodyPr numCol="2" spcCol="1098550" anchor="t"/>
          <a:lstStyle>
            <a:lvl1pPr marL="609600" indent="-609600" defTabSz="2438338">
              <a:lnSpc>
                <a:spcPct val="90000"/>
              </a:lnSpc>
              <a:spcBef>
                <a:spcPts val="4500"/>
              </a:spcBef>
              <a:buSzPct val="123000"/>
              <a:defRPr sz="4800"/>
            </a:lvl1pPr>
            <a:lvl2pPr marL="1219200" indent="-609600" defTabSz="2438338">
              <a:lnSpc>
                <a:spcPct val="90000"/>
              </a:lnSpc>
              <a:spcBef>
                <a:spcPts val="4500"/>
              </a:spcBef>
              <a:buSzPct val="123000"/>
              <a:defRPr sz="4800"/>
            </a:lvl2pPr>
            <a:lvl3pPr marL="1828800" indent="-609600" defTabSz="2438338">
              <a:lnSpc>
                <a:spcPct val="90000"/>
              </a:lnSpc>
              <a:spcBef>
                <a:spcPts val="4500"/>
              </a:spcBef>
              <a:buSzPct val="123000"/>
              <a:defRPr sz="4800"/>
            </a:lvl3pPr>
            <a:lvl4pPr marL="2438400" indent="-609600" defTabSz="2438338">
              <a:lnSpc>
                <a:spcPct val="90000"/>
              </a:lnSpc>
              <a:spcBef>
                <a:spcPts val="4500"/>
              </a:spcBef>
              <a:buSzPct val="123000"/>
              <a:defRPr sz="4800"/>
            </a:lvl4pPr>
            <a:lvl5pPr marL="3048000" indent="-609600" defTabSz="2438338">
              <a:lnSpc>
                <a:spcPct val="90000"/>
              </a:lnSpc>
              <a:spcBef>
                <a:spcPts val="4500"/>
              </a:spcBef>
              <a:buSzPct val="123000"/>
              <a:defRPr sz="4800"/>
            </a:lvl5pPr>
          </a:lstStyle>
          <a:p>
            <a:r>
              <a:t>Slide bullet text</a:t>
            </a:r>
          </a:p>
          <a:p>
            <a:pPr lvl="1"/>
            <a:endParaRPr/>
          </a:p>
          <a:p>
            <a:pPr lvl="2"/>
            <a:endParaRPr/>
          </a:p>
          <a:p>
            <a:pPr lvl="3"/>
            <a:endParaRPr/>
          </a:p>
          <a:p>
            <a:pPr lvl="4"/>
            <a:endParaRPr/>
          </a:p>
        </p:txBody>
      </p:sp>
      <p:sp>
        <p:nvSpPr>
          <p:cNvPr id="235" name="Slide Number"/>
          <p:cNvSpPr txBox="1">
            <a:spLocks noGrp="1"/>
          </p:cNvSpPr>
          <p:nvPr>
            <p:ph type="sldNum" sz="quarter" idx="2"/>
          </p:nvPr>
        </p:nvSpPr>
        <p:spPr>
          <a:xfrm>
            <a:off x="12001499" y="13080999"/>
            <a:ext cx="368505" cy="374600"/>
          </a:xfrm>
          <a:prstGeom prst="rect">
            <a:avLst/>
          </a:prstGeom>
        </p:spPr>
        <p:txBody>
          <a:bodyPr anchor="b"/>
          <a:lstStyle>
            <a:lvl1pPr defTabSz="584200">
              <a:defRPr sz="1800">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2" name="Slide Title"/>
          <p:cNvSpPr txBox="1">
            <a:spLocks noGrp="1"/>
          </p:cNvSpPr>
          <p:nvPr>
            <p:ph type="title" hasCustomPrompt="1"/>
          </p:nvPr>
        </p:nvSpPr>
        <p:spPr>
          <a:xfrm>
            <a:off x="1206500" y="1079500"/>
            <a:ext cx="21971000" cy="1433163"/>
          </a:xfrm>
          <a:prstGeom prst="rect">
            <a:avLst/>
          </a:prstGeom>
        </p:spPr>
        <p:txBody>
          <a:bodyPr anchor="t"/>
          <a:lstStyle>
            <a:lvl1pPr algn="l" defTabSz="2438338">
              <a:lnSpc>
                <a:spcPct val="80000"/>
              </a:lnSpc>
              <a:defRPr sz="8500" b="1" spc="-170">
                <a:latin typeface="Helvetica Neue"/>
                <a:ea typeface="Helvetica Neue"/>
                <a:cs typeface="Helvetica Neue"/>
                <a:sym typeface="Helvetica Neue"/>
              </a:defRPr>
            </a:lvl1pPr>
          </a:lstStyle>
          <a:p>
            <a:r>
              <a:t>Slide Title</a:t>
            </a:r>
          </a:p>
        </p:txBody>
      </p:sp>
      <p:sp>
        <p:nvSpPr>
          <p:cNvPr id="2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nchor="t"/>
          <a:lstStyle>
            <a:lvl1pPr marL="0" indent="0">
              <a:spcBef>
                <a:spcPts val="0"/>
              </a:spcBef>
              <a:buSzTx/>
              <a:buNone/>
              <a:defRPr sz="5500" b="1"/>
            </a:lvl1pPr>
          </a:lstStyle>
          <a:p>
            <a:r>
              <a:t>Slide Subtitle</a:t>
            </a:r>
          </a:p>
        </p:txBody>
      </p:sp>
      <p:sp>
        <p:nvSpPr>
          <p:cNvPr id="244" name="Body Level One…"/>
          <p:cNvSpPr txBox="1">
            <a:spLocks noGrp="1"/>
          </p:cNvSpPr>
          <p:nvPr>
            <p:ph type="body" idx="1" hasCustomPrompt="1"/>
          </p:nvPr>
        </p:nvSpPr>
        <p:spPr>
          <a:xfrm>
            <a:off x="1206500" y="4248504"/>
            <a:ext cx="21971000" cy="8256012"/>
          </a:xfrm>
          <a:prstGeom prst="rect">
            <a:avLst/>
          </a:prstGeom>
        </p:spPr>
        <p:txBody>
          <a:bodyPr anchor="t"/>
          <a:lstStyle>
            <a:lvl1pPr marL="609600" indent="-609600" defTabSz="2438338">
              <a:lnSpc>
                <a:spcPct val="90000"/>
              </a:lnSpc>
              <a:spcBef>
                <a:spcPts val="4500"/>
              </a:spcBef>
              <a:buSzPct val="123000"/>
              <a:defRPr sz="4800"/>
            </a:lvl1pPr>
            <a:lvl2pPr marL="1219200" indent="-609600" defTabSz="2438338">
              <a:lnSpc>
                <a:spcPct val="90000"/>
              </a:lnSpc>
              <a:spcBef>
                <a:spcPts val="4500"/>
              </a:spcBef>
              <a:buSzPct val="123000"/>
              <a:defRPr sz="4800"/>
            </a:lvl2pPr>
            <a:lvl3pPr marL="1828800" indent="-609600" defTabSz="2438338">
              <a:lnSpc>
                <a:spcPct val="90000"/>
              </a:lnSpc>
              <a:spcBef>
                <a:spcPts val="4500"/>
              </a:spcBef>
              <a:buSzPct val="123000"/>
              <a:defRPr sz="4800"/>
            </a:lvl3pPr>
            <a:lvl4pPr marL="2438400" indent="-609600" defTabSz="2438338">
              <a:lnSpc>
                <a:spcPct val="90000"/>
              </a:lnSpc>
              <a:spcBef>
                <a:spcPts val="4500"/>
              </a:spcBef>
              <a:buSzPct val="123000"/>
              <a:defRPr sz="4800"/>
            </a:lvl4pPr>
            <a:lvl5pPr marL="3048000" indent="-609600" defTabSz="2438338">
              <a:lnSpc>
                <a:spcPct val="90000"/>
              </a:lnSpc>
              <a:spcBef>
                <a:spcPts val="4500"/>
              </a:spcBef>
              <a:buSzPct val="123000"/>
              <a:defRPr sz="4800"/>
            </a:lvl5pPr>
          </a:lstStyle>
          <a:p>
            <a:r>
              <a:t>Slide bullet text</a:t>
            </a:r>
          </a:p>
          <a:p>
            <a:pPr lvl="1"/>
            <a:endParaRPr/>
          </a:p>
          <a:p>
            <a:pPr lvl="2"/>
            <a:endParaRPr/>
          </a:p>
          <a:p>
            <a:pPr lvl="3"/>
            <a:endParaRPr/>
          </a:p>
          <a:p>
            <a:pPr lvl="4"/>
            <a:endParaRPr/>
          </a:p>
        </p:txBody>
      </p:sp>
      <p:sp>
        <p:nvSpPr>
          <p:cNvPr id="245" name="Slide Number"/>
          <p:cNvSpPr txBox="1">
            <a:spLocks noGrp="1"/>
          </p:cNvSpPr>
          <p:nvPr>
            <p:ph type="sldNum" sz="quarter" idx="2"/>
          </p:nvPr>
        </p:nvSpPr>
        <p:spPr>
          <a:xfrm>
            <a:off x="12001499" y="13080999"/>
            <a:ext cx="368505" cy="374600"/>
          </a:xfrm>
          <a:prstGeom prst="rect">
            <a:avLst/>
          </a:prstGeom>
        </p:spPr>
        <p:txBody>
          <a:bodyPr anchor="b"/>
          <a:lstStyle>
            <a:lvl1pPr defTabSz="584200">
              <a:defRPr sz="1800">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252" name="Agenda Title"/>
          <p:cNvSpPr txBox="1">
            <a:spLocks noGrp="1"/>
          </p:cNvSpPr>
          <p:nvPr>
            <p:ph type="title" hasCustomPrompt="1"/>
          </p:nvPr>
        </p:nvSpPr>
        <p:spPr>
          <a:xfrm>
            <a:off x="1206500" y="1079500"/>
            <a:ext cx="21971000" cy="1435100"/>
          </a:xfrm>
          <a:prstGeom prst="rect">
            <a:avLst/>
          </a:prstGeom>
        </p:spPr>
        <p:txBody>
          <a:bodyPr anchor="t"/>
          <a:lstStyle>
            <a:lvl1pPr algn="l" defTabSz="2438338">
              <a:lnSpc>
                <a:spcPct val="80000"/>
              </a:lnSpc>
              <a:defRPr sz="8500" b="1" spc="-170">
                <a:latin typeface="Helvetica Neue"/>
                <a:ea typeface="Helvetica Neue"/>
                <a:cs typeface="Helvetica Neue"/>
                <a:sym typeface="Helvetica Neue"/>
              </a:defRPr>
            </a:lvl1pPr>
          </a:lstStyle>
          <a:p>
            <a:r>
              <a:t>Agenda Title</a:t>
            </a:r>
          </a:p>
        </p:txBody>
      </p:sp>
      <p:sp>
        <p:nvSpPr>
          <p:cNvPr id="253"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nchor="t"/>
          <a:lstStyle>
            <a:lvl1pPr marL="0" indent="0">
              <a:spcBef>
                <a:spcPts val="0"/>
              </a:spcBef>
              <a:buSzTx/>
              <a:buNone/>
              <a:defRPr sz="5500" b="1"/>
            </a:lvl1pPr>
          </a:lstStyle>
          <a:p>
            <a:r>
              <a:t>Agenda Subtitle</a:t>
            </a:r>
          </a:p>
        </p:txBody>
      </p:sp>
      <p:sp>
        <p:nvSpPr>
          <p:cNvPr id="254" name="Body Level One…"/>
          <p:cNvSpPr txBox="1">
            <a:spLocks noGrp="1"/>
          </p:cNvSpPr>
          <p:nvPr>
            <p:ph type="body" idx="1" hasCustomPrompt="1"/>
          </p:nvPr>
        </p:nvSpPr>
        <p:spPr>
          <a:xfrm>
            <a:off x="1206500" y="4248504"/>
            <a:ext cx="21971000" cy="8256012"/>
          </a:xfrm>
          <a:prstGeom prst="rect">
            <a:avLst/>
          </a:prstGeom>
        </p:spPr>
        <p:txBody>
          <a:bodyPr anchor="t"/>
          <a:lstStyle>
            <a:lvl1pPr marL="0" indent="0">
              <a:spcBef>
                <a:spcPts val="1800"/>
              </a:spcBef>
              <a:buSzTx/>
              <a:buNone/>
              <a:defRPr sz="5500" spc="-55"/>
            </a:lvl1pPr>
            <a:lvl2pPr marL="0" indent="457200">
              <a:spcBef>
                <a:spcPts val="1800"/>
              </a:spcBef>
              <a:buSzTx/>
              <a:buNone/>
              <a:defRPr sz="5500" spc="-55"/>
            </a:lvl2pPr>
            <a:lvl3pPr marL="0" indent="914400">
              <a:spcBef>
                <a:spcPts val="1800"/>
              </a:spcBef>
              <a:buSzTx/>
              <a:buNone/>
              <a:defRPr sz="5500" spc="-55"/>
            </a:lvl3pPr>
            <a:lvl4pPr marL="0" indent="1371600">
              <a:spcBef>
                <a:spcPts val="1800"/>
              </a:spcBef>
              <a:buSzTx/>
              <a:buNone/>
              <a:defRPr sz="5500" spc="-55"/>
            </a:lvl4pPr>
            <a:lvl5pPr marL="0" indent="1828800">
              <a:spcBef>
                <a:spcPts val="1800"/>
              </a:spcBef>
              <a:buSzTx/>
              <a:buNone/>
              <a:defRPr sz="5500" spc="-55"/>
            </a:lvl5pPr>
          </a:lstStyle>
          <a:p>
            <a:r>
              <a:t>Agenda Topics</a:t>
            </a:r>
          </a:p>
          <a:p>
            <a:pPr lvl="1"/>
            <a:endParaRPr/>
          </a:p>
          <a:p>
            <a:pPr lvl="2"/>
            <a:endParaRPr/>
          </a:p>
          <a:p>
            <a:pPr lvl="3"/>
            <a:endParaRPr/>
          </a:p>
          <a:p>
            <a:pPr lvl="4"/>
            <a:endParaRPr/>
          </a:p>
        </p:txBody>
      </p:sp>
      <p:sp>
        <p:nvSpPr>
          <p:cNvPr id="255" name="Slide Number"/>
          <p:cNvSpPr txBox="1">
            <a:spLocks noGrp="1"/>
          </p:cNvSpPr>
          <p:nvPr>
            <p:ph type="sldNum" sz="quarter" idx="2"/>
          </p:nvPr>
        </p:nvSpPr>
        <p:spPr>
          <a:xfrm>
            <a:off x="12001499" y="13080999"/>
            <a:ext cx="368505" cy="374600"/>
          </a:xfrm>
          <a:prstGeom prst="rect">
            <a:avLst/>
          </a:prstGeom>
        </p:spPr>
        <p:txBody>
          <a:bodyPr anchor="b"/>
          <a:lstStyle>
            <a:lvl1pPr defTabSz="584200">
              <a:defRPr sz="1800">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62" name="Title Text"/>
          <p:cNvSpPr txBox="1">
            <a:spLocks noGrp="1"/>
          </p:cNvSpPr>
          <p:nvPr>
            <p:ph type="title"/>
          </p:nvPr>
        </p:nvSpPr>
        <p:spPr>
          <a:xfrm>
            <a:off x="4387453" y="625078"/>
            <a:ext cx="15609094" cy="3036094"/>
          </a:xfrm>
          <a:prstGeom prst="rect">
            <a:avLst/>
          </a:prstGeom>
        </p:spPr>
        <p:txBody>
          <a:bodyPr lIns="71437" tIns="71437" rIns="71437" bIns="71437"/>
          <a:lstStyle>
            <a:lvl1pPr defTabSz="821531">
              <a:defRPr sz="9800" b="1">
                <a:solidFill>
                  <a:srgbClr val="C82506"/>
                </a:solidFill>
                <a:latin typeface="Helvetica"/>
                <a:ea typeface="Helvetica"/>
                <a:cs typeface="Helvetica"/>
                <a:sym typeface="Helvetica"/>
              </a:defRPr>
            </a:lvl1pPr>
          </a:lstStyle>
          <a:p>
            <a:r>
              <a:t>Title Text</a:t>
            </a:r>
          </a:p>
        </p:txBody>
      </p:sp>
      <p:sp>
        <p:nvSpPr>
          <p:cNvPr id="263" name="Body Level One…"/>
          <p:cNvSpPr txBox="1">
            <a:spLocks noGrp="1"/>
          </p:cNvSpPr>
          <p:nvPr>
            <p:ph type="body" idx="1"/>
          </p:nvPr>
        </p:nvSpPr>
        <p:spPr>
          <a:xfrm>
            <a:off x="4387453" y="3661171"/>
            <a:ext cx="15609094" cy="8840392"/>
          </a:xfrm>
          <a:prstGeom prst="rect">
            <a:avLst/>
          </a:prstGeom>
        </p:spPr>
        <p:txBody>
          <a:bodyPr lIns="71437" tIns="71437" rIns="71437" bIns="71437"/>
          <a:lstStyle>
            <a:lvl1pPr marL="617361" indent="-617361" defTabSz="821531">
              <a:buSzPct val="75000"/>
              <a:defRPr sz="5000">
                <a:latin typeface="Helvetica"/>
                <a:ea typeface="Helvetica"/>
                <a:cs typeface="Helvetica"/>
                <a:sym typeface="Helvetica"/>
              </a:defRPr>
            </a:lvl1pPr>
            <a:lvl2pPr marL="1061861" indent="-617361" defTabSz="821531">
              <a:buSzPct val="75000"/>
              <a:defRPr sz="5000">
                <a:latin typeface="Helvetica"/>
                <a:ea typeface="Helvetica"/>
                <a:cs typeface="Helvetica"/>
                <a:sym typeface="Helvetica"/>
              </a:defRPr>
            </a:lvl2pPr>
            <a:lvl3pPr marL="1506361" indent="-617361" defTabSz="821531">
              <a:buSzPct val="75000"/>
              <a:defRPr sz="5000">
                <a:latin typeface="Helvetica"/>
                <a:ea typeface="Helvetica"/>
                <a:cs typeface="Helvetica"/>
                <a:sym typeface="Helvetica"/>
              </a:defRPr>
            </a:lvl3pPr>
            <a:lvl4pPr marL="1950861" indent="-617361" defTabSz="821531">
              <a:buSzPct val="75000"/>
              <a:defRPr sz="5000">
                <a:latin typeface="Helvetica"/>
                <a:ea typeface="Helvetica"/>
                <a:cs typeface="Helvetica"/>
                <a:sym typeface="Helvetica"/>
              </a:defRPr>
            </a:lvl4pPr>
            <a:lvl5pPr marL="2395361" indent="-617361" defTabSz="821531">
              <a:buSzPct val="75000"/>
              <a:defRPr sz="5000">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4" name="Slide Number"/>
          <p:cNvSpPr txBox="1">
            <a:spLocks noGrp="1"/>
          </p:cNvSpPr>
          <p:nvPr>
            <p:ph type="sldNum" sz="quarter" idx="2"/>
          </p:nvPr>
        </p:nvSpPr>
        <p:spPr>
          <a:xfrm>
            <a:off x="11935814" y="13010554"/>
            <a:ext cx="494513" cy="511176"/>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4833937" y="4179093"/>
            <a:ext cx="14716126" cy="5357814"/>
          </a:xfrm>
          <a:prstGeom prst="rect">
            <a:avLst/>
          </a:prstGeom>
        </p:spPr>
        <p:txBody>
          <a:bodyPr lIns="71437" tIns="71437" rIns="71437" bIns="71437">
            <a:noAutofit/>
          </a:bodyPr>
          <a:lstStyle>
            <a:lvl1pPr defTabSz="821531">
              <a:defRPr sz="11600">
                <a:solidFill>
                  <a:srgbClr val="0365C0"/>
                </a:solidFill>
                <a:latin typeface="Arial"/>
                <a:ea typeface="Arial"/>
                <a:cs typeface="Arial"/>
                <a:sym typeface="Arial"/>
              </a:defRPr>
            </a:lvl1pPr>
          </a:lstStyle>
          <a:p>
            <a:r>
              <a:t>Title Text</a:t>
            </a:r>
          </a:p>
        </p:txBody>
      </p:sp>
      <p:sp>
        <p:nvSpPr>
          <p:cNvPr id="272" name="Slide Number"/>
          <p:cNvSpPr txBox="1">
            <a:spLocks noGrp="1"/>
          </p:cNvSpPr>
          <p:nvPr>
            <p:ph type="sldNum" sz="quarter" idx="2"/>
          </p:nvPr>
        </p:nvSpPr>
        <p:spPr>
          <a:xfrm>
            <a:off x="11935767" y="13019484"/>
            <a:ext cx="494607" cy="488504"/>
          </a:xfrm>
          <a:prstGeom prst="rect">
            <a:avLst/>
          </a:prstGeom>
        </p:spPr>
        <p:txBody>
          <a:bodyPr lIns="71437" tIns="71437" rIns="71437" bIns="71437"/>
          <a:lstStyle>
            <a:lvl1pPr defTabSz="821531">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79" name="Title Text"/>
          <p:cNvSpPr txBox="1">
            <a:spLocks noGrp="1"/>
          </p:cNvSpPr>
          <p:nvPr>
            <p:ph type="title"/>
          </p:nvPr>
        </p:nvSpPr>
        <p:spPr>
          <a:xfrm>
            <a:off x="5569743" y="4446984"/>
            <a:ext cx="13244513" cy="4822032"/>
          </a:xfrm>
          <a:prstGeom prst="rect">
            <a:avLst/>
          </a:prstGeom>
        </p:spPr>
        <p:txBody>
          <a:bodyPr lIns="64293" tIns="64293" rIns="64293" bIns="64293">
            <a:noAutofit/>
          </a:bodyPr>
          <a:lstStyle>
            <a:lvl1pPr defTabSz="821531">
              <a:defRPr sz="11600">
                <a:solidFill>
                  <a:srgbClr val="941751"/>
                </a:solidFill>
                <a:latin typeface="Gill Sans Light"/>
                <a:ea typeface="Gill Sans Light"/>
                <a:cs typeface="Gill Sans Light"/>
                <a:sym typeface="Gill Sans Light"/>
              </a:defRPr>
            </a:lvl1pPr>
          </a:lstStyle>
          <a:p>
            <a:r>
              <a:t>Title Text</a:t>
            </a:r>
          </a:p>
        </p:txBody>
      </p:sp>
      <p:sp>
        <p:nvSpPr>
          <p:cNvPr id="280" name="Slide Number"/>
          <p:cNvSpPr txBox="1">
            <a:spLocks noGrp="1"/>
          </p:cNvSpPr>
          <p:nvPr>
            <p:ph type="sldNum" sz="quarter" idx="2"/>
          </p:nvPr>
        </p:nvSpPr>
        <p:spPr>
          <a:xfrm>
            <a:off x="11986319" y="12403335"/>
            <a:ext cx="395289" cy="420689"/>
          </a:xfrm>
          <a:prstGeom prst="rect">
            <a:avLst/>
          </a:prstGeom>
        </p:spPr>
        <p:txBody>
          <a:bodyPr lIns="64293" tIns="64293" rIns="64293" bIns="64293"/>
          <a:lstStyle>
            <a:lvl1pPr defTabSz="821531">
              <a:defRPr sz="20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87" name="Title Text"/>
          <p:cNvSpPr txBox="1">
            <a:spLocks noGrp="1"/>
          </p:cNvSpPr>
          <p:nvPr>
            <p:ph type="title"/>
          </p:nvPr>
        </p:nvSpPr>
        <p:spPr>
          <a:xfrm>
            <a:off x="4833937" y="357187"/>
            <a:ext cx="14716126" cy="3429001"/>
          </a:xfrm>
          <a:prstGeom prst="rect">
            <a:avLst/>
          </a:prstGeom>
        </p:spPr>
        <p:txBody>
          <a:bodyPr lIns="71437" tIns="71437" rIns="71437" bIns="71437">
            <a:noAutofit/>
          </a:bodyPr>
          <a:lstStyle>
            <a:lvl1pPr defTabSz="821531">
              <a:defRPr sz="11600">
                <a:solidFill>
                  <a:srgbClr val="0365C0"/>
                </a:solidFill>
                <a:latin typeface="Arial"/>
                <a:ea typeface="Arial"/>
                <a:cs typeface="Arial"/>
                <a:sym typeface="Arial"/>
              </a:defRPr>
            </a:lvl1pPr>
          </a:lstStyle>
          <a:p>
            <a:r>
              <a:t>Title Text</a:t>
            </a:r>
          </a:p>
        </p:txBody>
      </p:sp>
      <p:sp>
        <p:nvSpPr>
          <p:cNvPr id="288" name="Slide Number"/>
          <p:cNvSpPr txBox="1">
            <a:spLocks noGrp="1"/>
          </p:cNvSpPr>
          <p:nvPr>
            <p:ph type="sldNum" sz="quarter" idx="2"/>
          </p:nvPr>
        </p:nvSpPr>
        <p:spPr>
          <a:xfrm>
            <a:off x="11935767" y="13019484"/>
            <a:ext cx="494607" cy="488504"/>
          </a:xfrm>
          <a:prstGeom prst="rect">
            <a:avLst/>
          </a:prstGeom>
        </p:spPr>
        <p:txBody>
          <a:bodyPr lIns="71437" tIns="71437" rIns="71437" bIns="71437"/>
          <a:lstStyle>
            <a:lvl1pPr defTabSz="821531">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ext &amp; Tags">
    <p:bg>
      <p:bgPr>
        <a:solidFill>
          <a:srgbClr val="EAEAEA"/>
        </a:solidFill>
        <a:effectLst/>
      </p:bgPr>
    </p:bg>
    <p:spTree>
      <p:nvGrpSpPr>
        <p:cNvPr id="1" name=""/>
        <p:cNvGrpSpPr/>
        <p:nvPr/>
      </p:nvGrpSpPr>
      <p:grpSpPr>
        <a:xfrm>
          <a:off x="0" y="0"/>
          <a:ext cx="0" cy="0"/>
          <a:chOff x="0" y="0"/>
          <a:chExt cx="0" cy="0"/>
        </a:xfrm>
      </p:grpSpPr>
      <p:sp>
        <p:nvSpPr>
          <p:cNvPr id="295" name="Rectangle"/>
          <p:cNvSpPr/>
          <p:nvPr/>
        </p:nvSpPr>
        <p:spPr>
          <a:xfrm>
            <a:off x="0" y="0"/>
            <a:ext cx="24384000" cy="533400"/>
          </a:xfrm>
          <a:prstGeom prst="rect">
            <a:avLst/>
          </a:prstGeom>
          <a:solidFill>
            <a:srgbClr val="222222"/>
          </a:solidFill>
          <a:ln w="12700">
            <a:miter lim="400000"/>
          </a:ln>
        </p:spPr>
        <p:txBody>
          <a:bodyPr lIns="38100" tIns="38100" rIns="38100" bIns="38100" anchor="ctr"/>
          <a:lstStyle/>
          <a:p>
            <a:pPr algn="l" defTabSz="647700">
              <a:lnSpc>
                <a:spcPts val="7000"/>
              </a:lnSpc>
              <a:defRPr sz="4200" b="0" cap="all" spc="84" baseline="4761">
                <a:solidFill>
                  <a:srgbClr val="70BCE1"/>
                </a:solidFill>
                <a:latin typeface="Futura Condensed"/>
                <a:ea typeface="Futura Condensed"/>
                <a:cs typeface="Futura Condensed"/>
                <a:sym typeface="Futura Condensed"/>
              </a:defRPr>
            </a:pPr>
            <a:endParaRPr/>
          </a:p>
        </p:txBody>
      </p:sp>
      <p:sp>
        <p:nvSpPr>
          <p:cNvPr id="296" name="Vehicula Cursus Lorem"/>
          <p:cNvSpPr>
            <a:spLocks noGrp="1"/>
          </p:cNvSpPr>
          <p:nvPr>
            <p:ph type="body" sz="quarter" idx="21"/>
          </p:nvPr>
        </p:nvSpPr>
        <p:spPr>
          <a:xfrm>
            <a:off x="4698922" y="4674516"/>
            <a:ext cx="6791726" cy="714132"/>
          </a:xfrm>
          <a:prstGeom prst="roundRect">
            <a:avLst>
              <a:gd name="adj" fmla="val 7114"/>
            </a:avLst>
          </a:prstGeom>
          <a:solidFill>
            <a:srgbClr val="FFFFFF"/>
          </a:solidFill>
        </p:spPr>
        <p:txBody>
          <a:bodyPr lIns="38100" tIns="38100" rIns="38100" bIns="38100">
            <a:noAutofit/>
          </a:bodyPr>
          <a:lstStyle>
            <a:lvl1pPr marL="0" indent="0" algn="ctr">
              <a:lnSpc>
                <a:spcPts val="3000"/>
              </a:lnSpc>
              <a:spcBef>
                <a:spcPts val="0"/>
              </a:spcBef>
              <a:buSzTx/>
              <a:buNone/>
              <a:defRPr sz="2000" cap="all" spc="300" baseline="10000">
                <a:latin typeface="+mn-lt"/>
                <a:ea typeface="+mn-ea"/>
                <a:cs typeface="+mn-cs"/>
                <a:sym typeface="Helvetica Neue Medium"/>
              </a:defRPr>
            </a:lvl1pPr>
          </a:lstStyle>
          <a:p>
            <a:r>
              <a:t>Vehicula Cursus Lorem</a:t>
            </a:r>
          </a:p>
        </p:txBody>
      </p:sp>
      <p:sp>
        <p:nvSpPr>
          <p:cNvPr id="297" name="Ullamcorper Amet"/>
          <p:cNvSpPr>
            <a:spLocks noGrp="1"/>
          </p:cNvSpPr>
          <p:nvPr>
            <p:ph type="body" sz="quarter" idx="22"/>
          </p:nvPr>
        </p:nvSpPr>
        <p:spPr>
          <a:xfrm>
            <a:off x="11747422" y="4674516"/>
            <a:ext cx="5591613" cy="714132"/>
          </a:xfrm>
          <a:prstGeom prst="roundRect">
            <a:avLst>
              <a:gd name="adj" fmla="val 7114"/>
            </a:avLst>
          </a:prstGeom>
          <a:solidFill>
            <a:srgbClr val="FFFFFF"/>
          </a:solidFill>
        </p:spPr>
        <p:txBody>
          <a:bodyPr lIns="38100" tIns="38100" rIns="38100" bIns="38100">
            <a:noAutofit/>
          </a:bodyPr>
          <a:lstStyle>
            <a:lvl1pPr marL="0" indent="0" algn="ctr">
              <a:lnSpc>
                <a:spcPts val="3000"/>
              </a:lnSpc>
              <a:spcBef>
                <a:spcPts val="0"/>
              </a:spcBef>
              <a:buSzTx/>
              <a:buNone/>
              <a:defRPr sz="2000" cap="all" spc="300" baseline="10000">
                <a:latin typeface="+mn-lt"/>
                <a:ea typeface="+mn-ea"/>
                <a:cs typeface="+mn-cs"/>
                <a:sym typeface="Helvetica Neue Medium"/>
              </a:defRPr>
            </a:lvl1pPr>
          </a:lstStyle>
          <a:p>
            <a:r>
              <a:t>Ullamcorper Amet</a:t>
            </a:r>
          </a:p>
        </p:txBody>
      </p:sp>
      <p:sp>
        <p:nvSpPr>
          <p:cNvPr id="298" name="Venenatis Consectetur"/>
          <p:cNvSpPr>
            <a:spLocks noGrp="1"/>
          </p:cNvSpPr>
          <p:nvPr>
            <p:ph type="body" sz="quarter" idx="23"/>
          </p:nvPr>
        </p:nvSpPr>
        <p:spPr>
          <a:xfrm>
            <a:off x="2425433" y="5567241"/>
            <a:ext cx="6792470" cy="714132"/>
          </a:xfrm>
          <a:prstGeom prst="roundRect">
            <a:avLst>
              <a:gd name="adj" fmla="val 7114"/>
            </a:avLst>
          </a:prstGeom>
          <a:solidFill>
            <a:srgbClr val="FFFFFF"/>
          </a:solidFill>
        </p:spPr>
        <p:txBody>
          <a:bodyPr lIns="38100" tIns="38100" rIns="38100" bIns="38100">
            <a:noAutofit/>
          </a:bodyPr>
          <a:lstStyle>
            <a:lvl1pPr marL="0" indent="0" algn="ctr">
              <a:lnSpc>
                <a:spcPts val="3000"/>
              </a:lnSpc>
              <a:spcBef>
                <a:spcPts val="0"/>
              </a:spcBef>
              <a:buSzTx/>
              <a:buNone/>
              <a:defRPr sz="2000" cap="all" spc="300" baseline="10000">
                <a:latin typeface="+mn-lt"/>
                <a:ea typeface="+mn-ea"/>
                <a:cs typeface="+mn-cs"/>
                <a:sym typeface="Helvetica Neue Medium"/>
              </a:defRPr>
            </a:lvl1pPr>
          </a:lstStyle>
          <a:p>
            <a:r>
              <a:t>Venenatis Consectetur</a:t>
            </a:r>
          </a:p>
        </p:txBody>
      </p:sp>
      <p:sp>
        <p:nvSpPr>
          <p:cNvPr id="299" name="Nibh"/>
          <p:cNvSpPr>
            <a:spLocks noGrp="1"/>
          </p:cNvSpPr>
          <p:nvPr>
            <p:ph type="body" sz="quarter" idx="24"/>
          </p:nvPr>
        </p:nvSpPr>
        <p:spPr>
          <a:xfrm>
            <a:off x="2425433" y="4674516"/>
            <a:ext cx="2035365" cy="714132"/>
          </a:xfrm>
          <a:prstGeom prst="roundRect">
            <a:avLst>
              <a:gd name="adj" fmla="val 7114"/>
            </a:avLst>
          </a:prstGeom>
          <a:solidFill>
            <a:srgbClr val="F8701D"/>
          </a:solidFill>
        </p:spPr>
        <p:txBody>
          <a:bodyPr lIns="38100" tIns="38100" rIns="38100" bIns="38100">
            <a:noAutofit/>
          </a:bodyPr>
          <a:lstStyle>
            <a:lvl1pPr marL="0" indent="0" algn="ctr">
              <a:lnSpc>
                <a:spcPts val="3000"/>
              </a:lnSpc>
              <a:spcBef>
                <a:spcPts val="0"/>
              </a:spcBef>
              <a:buSzTx/>
              <a:buNone/>
              <a:defRPr sz="2000" cap="all" spc="300" baseline="10000">
                <a:solidFill>
                  <a:srgbClr val="FFFFFF"/>
                </a:solidFill>
                <a:latin typeface="+mn-lt"/>
                <a:ea typeface="+mn-ea"/>
                <a:cs typeface="+mn-cs"/>
                <a:sym typeface="Helvetica Neue Medium"/>
              </a:defRPr>
            </a:lvl1pPr>
          </a:lstStyle>
          <a:p>
            <a:r>
              <a:t>Nibh</a:t>
            </a:r>
          </a:p>
        </p:txBody>
      </p:sp>
      <p:sp>
        <p:nvSpPr>
          <p:cNvPr id="300" name="Title Text"/>
          <p:cNvSpPr txBox="1">
            <a:spLocks noGrp="1"/>
          </p:cNvSpPr>
          <p:nvPr>
            <p:ph type="title"/>
          </p:nvPr>
        </p:nvSpPr>
        <p:spPr>
          <a:xfrm>
            <a:off x="2425700" y="2032000"/>
            <a:ext cx="19532600" cy="2146300"/>
          </a:xfrm>
          <a:prstGeom prst="rect">
            <a:avLst/>
          </a:prstGeom>
        </p:spPr>
        <p:txBody>
          <a:bodyPr lIns="0" tIns="0" rIns="0" bIns="0"/>
          <a:lstStyle>
            <a:lvl1pPr algn="l">
              <a:lnSpc>
                <a:spcPct val="70000"/>
              </a:lnSpc>
              <a:defRPr sz="14000" spc="-700">
                <a:solidFill>
                  <a:srgbClr val="222222"/>
                </a:solidFill>
                <a:latin typeface="Bodoni SvtyTwo ITC TT-Bold"/>
                <a:ea typeface="Bodoni SvtyTwo ITC TT-Bold"/>
                <a:cs typeface="Bodoni SvtyTwo ITC TT-Bold"/>
                <a:sym typeface="Bodoni SvtyTwo ITC TT-Bold"/>
              </a:defRPr>
            </a:lvl1pPr>
          </a:lstStyle>
          <a:p>
            <a:r>
              <a:t>Title Text</a:t>
            </a:r>
          </a:p>
        </p:txBody>
      </p:sp>
      <p:sp>
        <p:nvSpPr>
          <p:cNvPr id="301" name="Body Level One…"/>
          <p:cNvSpPr txBox="1">
            <a:spLocks noGrp="1"/>
          </p:cNvSpPr>
          <p:nvPr>
            <p:ph type="body" sz="half" idx="1"/>
          </p:nvPr>
        </p:nvSpPr>
        <p:spPr>
          <a:xfrm>
            <a:off x="2425700" y="7035800"/>
            <a:ext cx="19532600" cy="4648200"/>
          </a:xfrm>
          <a:prstGeom prst="rect">
            <a:avLst/>
          </a:prstGeom>
        </p:spPr>
        <p:txBody>
          <a:bodyPr lIns="0" tIns="0" rIns="0" bIns="0" anchor="t"/>
          <a:lstStyle>
            <a:lvl1pPr marL="0" indent="0">
              <a:lnSpc>
                <a:spcPts val="4500"/>
              </a:lnSpc>
              <a:spcBef>
                <a:spcPts val="4500"/>
              </a:spcBef>
              <a:buSzTx/>
              <a:buNone/>
              <a:defRPr sz="3200" spc="0">
                <a:solidFill>
                  <a:srgbClr val="535353"/>
                </a:solidFill>
                <a:latin typeface="Helvetica Neue Light"/>
                <a:ea typeface="Helvetica Neue Light"/>
                <a:cs typeface="Helvetica Neue Light"/>
                <a:sym typeface="Helvetica Neue Light"/>
              </a:defRPr>
            </a:lvl1pPr>
            <a:lvl2pPr marL="0" indent="228600">
              <a:lnSpc>
                <a:spcPts val="4500"/>
              </a:lnSpc>
              <a:spcBef>
                <a:spcPts val="4500"/>
              </a:spcBef>
              <a:buSzTx/>
              <a:buNone/>
              <a:defRPr sz="3200" spc="0">
                <a:solidFill>
                  <a:srgbClr val="535353"/>
                </a:solidFill>
                <a:latin typeface="Helvetica Neue Light"/>
                <a:ea typeface="Helvetica Neue Light"/>
                <a:cs typeface="Helvetica Neue Light"/>
                <a:sym typeface="Helvetica Neue Light"/>
              </a:defRPr>
            </a:lvl2pPr>
            <a:lvl3pPr marL="0" indent="457200">
              <a:lnSpc>
                <a:spcPts val="4500"/>
              </a:lnSpc>
              <a:spcBef>
                <a:spcPts val="4500"/>
              </a:spcBef>
              <a:buSzTx/>
              <a:buNone/>
              <a:defRPr sz="3200" spc="0">
                <a:solidFill>
                  <a:srgbClr val="535353"/>
                </a:solidFill>
                <a:latin typeface="Helvetica Neue Light"/>
                <a:ea typeface="Helvetica Neue Light"/>
                <a:cs typeface="Helvetica Neue Light"/>
                <a:sym typeface="Helvetica Neue Light"/>
              </a:defRPr>
            </a:lvl3pPr>
            <a:lvl4pPr marL="0" indent="685800">
              <a:lnSpc>
                <a:spcPts val="4500"/>
              </a:lnSpc>
              <a:spcBef>
                <a:spcPts val="4500"/>
              </a:spcBef>
              <a:buSzTx/>
              <a:buNone/>
              <a:defRPr sz="3200" spc="0">
                <a:solidFill>
                  <a:srgbClr val="535353"/>
                </a:solidFill>
                <a:latin typeface="Helvetica Neue Light"/>
                <a:ea typeface="Helvetica Neue Light"/>
                <a:cs typeface="Helvetica Neue Light"/>
                <a:sym typeface="Helvetica Neue Light"/>
              </a:defRPr>
            </a:lvl4pPr>
            <a:lvl5pPr marL="0" indent="914400">
              <a:lnSpc>
                <a:spcPts val="4500"/>
              </a:lnSpc>
              <a:spcBef>
                <a:spcPts val="4500"/>
              </a:spcBef>
              <a:buSzTx/>
              <a:buNone/>
              <a:defRPr sz="3200" spc="0">
                <a:solidFill>
                  <a:srgbClr val="535353"/>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302" name="Slide Number"/>
          <p:cNvSpPr txBox="1">
            <a:spLocks noGrp="1"/>
          </p:cNvSpPr>
          <p:nvPr>
            <p:ph type="sldNum" sz="quarter" idx="2"/>
          </p:nvPr>
        </p:nvSpPr>
        <p:spPr>
          <a:xfrm>
            <a:off x="22969372" y="12333380"/>
            <a:ext cx="1105104" cy="1308101"/>
          </a:xfrm>
          <a:prstGeom prst="rect">
            <a:avLst/>
          </a:prstGeom>
        </p:spPr>
        <p:txBody>
          <a:bodyPr lIns="0" tIns="0" rIns="0" bIns="0" anchor="ctr"/>
          <a:lstStyle>
            <a:lvl1pPr>
              <a:lnSpc>
                <a:spcPct val="70000"/>
              </a:lnSpc>
              <a:defRPr sz="8400" spc="-420" baseline="2380">
                <a:solidFill>
                  <a:srgbClr val="FFFFFF"/>
                </a:solidFill>
                <a:latin typeface="Bodoni SvtyTwo ITC TT-Bold"/>
                <a:ea typeface="Bodoni SvtyTwo ITC TT-Bold"/>
                <a:cs typeface="Bodoni SvtyTwo ITC TT-Bold"/>
                <a:sym typeface="Bodoni SvtyTwo ITC TT-Bold"/>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09" name="Title Text"/>
          <p:cNvSpPr txBox="1">
            <a:spLocks noGrp="1"/>
          </p:cNvSpPr>
          <p:nvPr>
            <p:ph type="title"/>
          </p:nvPr>
        </p:nvSpPr>
        <p:spPr>
          <a:xfrm>
            <a:off x="1418504" y="357187"/>
            <a:ext cx="21546992" cy="3036095"/>
          </a:xfrm>
          <a:prstGeom prst="rect">
            <a:avLst/>
          </a:prstGeom>
        </p:spPr>
        <p:txBody>
          <a:bodyPr lIns="71437" tIns="71437" rIns="71437" bIns="71437"/>
          <a:lstStyle>
            <a:lvl1pPr defTabSz="821531"/>
          </a:lstStyle>
          <a:p>
            <a:r>
              <a:t>Title Text</a:t>
            </a:r>
          </a:p>
        </p:txBody>
      </p:sp>
      <p:sp>
        <p:nvSpPr>
          <p:cNvPr id="310" name="Body Level One…"/>
          <p:cNvSpPr txBox="1">
            <a:spLocks noGrp="1"/>
          </p:cNvSpPr>
          <p:nvPr>
            <p:ph type="body" idx="1"/>
          </p:nvPr>
        </p:nvSpPr>
        <p:spPr>
          <a:xfrm>
            <a:off x="1654469" y="3643312"/>
            <a:ext cx="21075062" cy="8840392"/>
          </a:xfrm>
          <a:prstGeom prst="rect">
            <a:avLst/>
          </a:prstGeom>
        </p:spPr>
        <p:txBody>
          <a:bodyPr lIns="71437" tIns="71437" rIns="71437" bIns="71437"/>
          <a:lstStyle>
            <a:lvl1pPr marL="611187" indent="-611187" defTabSz="821531">
              <a:buSzPct val="145000"/>
              <a:defRPr sz="5500"/>
            </a:lvl1pPr>
            <a:lvl2pPr marL="1055687" indent="-611187" defTabSz="821531">
              <a:buSzPct val="145000"/>
              <a:defRPr sz="5500"/>
            </a:lvl2pPr>
            <a:lvl3pPr marL="1500187" indent="-611187" defTabSz="821531">
              <a:buSzPct val="145000"/>
              <a:defRPr sz="5500"/>
            </a:lvl3pPr>
            <a:lvl4pPr marL="1944687" indent="-611187" defTabSz="821531">
              <a:buSzPct val="145000"/>
              <a:defRPr sz="5500"/>
            </a:lvl4pPr>
            <a:lvl5pPr marL="2389187" indent="-611187" defTabSz="821531">
              <a:buSzPct val="145000"/>
              <a:defRPr sz="5500"/>
            </a:lvl5pPr>
          </a:lstStyle>
          <a:p>
            <a:r>
              <a:t>Body Level One</a:t>
            </a:r>
          </a:p>
          <a:p>
            <a:pPr lvl="1"/>
            <a:r>
              <a:t>Body Level Two</a:t>
            </a:r>
          </a:p>
          <a:p>
            <a:pPr lvl="2"/>
            <a:r>
              <a:t>Body Level Three</a:t>
            </a:r>
          </a:p>
          <a:p>
            <a:pPr lvl="3"/>
            <a:r>
              <a:t>Body Level Four</a:t>
            </a:r>
          </a:p>
          <a:p>
            <a:pPr lvl="4"/>
            <a:r>
              <a:t>Body Level Five</a:t>
            </a:r>
          </a:p>
        </p:txBody>
      </p:sp>
      <p:sp>
        <p:nvSpPr>
          <p:cNvPr id="311"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3031982" y="1028699"/>
            <a:ext cx="16226973" cy="2732486"/>
          </a:xfrm>
          <a:prstGeom prst="rect">
            <a:avLst/>
          </a:prstGeom>
        </p:spPr>
        <p:txBody>
          <a:bodyPr lIns="64293" tIns="64293" rIns="64293" bIns="64293"/>
          <a:lstStyle>
            <a:lvl1pPr algn="l" defTabSz="821531">
              <a:defRPr sz="8000" b="1">
                <a:solidFill>
                  <a:schemeClr val="accent1">
                    <a:hueOff val="114395"/>
                    <a:lumOff val="-24975"/>
                  </a:schemeClr>
                </a:solidFill>
                <a:latin typeface="IBM Plex Sans"/>
                <a:ea typeface="IBM Plex Sans"/>
                <a:cs typeface="IBM Plex Sans"/>
                <a:sym typeface="IBM Plex Sans"/>
              </a:defRPr>
            </a:lvl1pPr>
          </a:lstStyle>
          <a:p>
            <a:r>
              <a:t>Title Text</a:t>
            </a:r>
          </a:p>
        </p:txBody>
      </p:sp>
      <p:sp>
        <p:nvSpPr>
          <p:cNvPr id="319" name="Body Level One…"/>
          <p:cNvSpPr txBox="1">
            <a:spLocks noGrp="1"/>
          </p:cNvSpPr>
          <p:nvPr>
            <p:ph type="body" idx="1"/>
          </p:nvPr>
        </p:nvSpPr>
        <p:spPr>
          <a:xfrm>
            <a:off x="3035749" y="3964781"/>
            <a:ext cx="17969602" cy="7956352"/>
          </a:xfrm>
          <a:prstGeom prst="rect">
            <a:avLst/>
          </a:prstGeom>
        </p:spPr>
        <p:txBody>
          <a:bodyPr lIns="64293" tIns="64293" rIns="64293" bIns="64293" anchor="t"/>
          <a:lstStyle>
            <a:lvl1pPr marL="0" indent="0" defTabSz="821531">
              <a:spcBef>
                <a:spcPts val="2700"/>
              </a:spcBef>
              <a:buSzTx/>
              <a:buNone/>
              <a:defRPr sz="5400">
                <a:solidFill>
                  <a:schemeClr val="accent1">
                    <a:hueOff val="114395"/>
                    <a:lumOff val="-24975"/>
                  </a:schemeClr>
                </a:solidFill>
                <a:latin typeface="IBM Plex Sans"/>
                <a:ea typeface="IBM Plex Sans"/>
                <a:cs typeface="IBM Plex Sans"/>
                <a:sym typeface="IBM Plex Sans"/>
              </a:defRPr>
            </a:lvl1pPr>
            <a:lvl2pPr marL="0" indent="0" defTabSz="821531">
              <a:spcBef>
                <a:spcPts val="2700"/>
              </a:spcBef>
              <a:buSzTx/>
              <a:buNone/>
              <a:defRPr sz="5400">
                <a:solidFill>
                  <a:schemeClr val="accent1">
                    <a:hueOff val="114395"/>
                    <a:lumOff val="-24975"/>
                  </a:schemeClr>
                </a:solidFill>
                <a:latin typeface="IBM Plex Sans"/>
                <a:ea typeface="IBM Plex Sans"/>
                <a:cs typeface="IBM Plex Sans"/>
                <a:sym typeface="IBM Plex Sans"/>
              </a:defRPr>
            </a:lvl2pPr>
            <a:lvl3pPr marL="0" indent="0" defTabSz="821531">
              <a:spcBef>
                <a:spcPts val="2700"/>
              </a:spcBef>
              <a:buSzTx/>
              <a:buNone/>
              <a:defRPr sz="4000">
                <a:solidFill>
                  <a:schemeClr val="accent1">
                    <a:hueOff val="114395"/>
                    <a:lumOff val="-24975"/>
                  </a:schemeClr>
                </a:solidFill>
                <a:latin typeface="IBM Plex Sans"/>
                <a:ea typeface="IBM Plex Sans"/>
                <a:cs typeface="IBM Plex Sans"/>
                <a:sym typeface="IBM Plex Sans"/>
              </a:defRPr>
            </a:lvl3pPr>
            <a:lvl4pPr marL="0" indent="0" defTabSz="821531">
              <a:spcBef>
                <a:spcPts val="2700"/>
              </a:spcBef>
              <a:buSzTx/>
              <a:buNone/>
              <a:defRPr sz="4000">
                <a:solidFill>
                  <a:schemeClr val="accent1">
                    <a:hueOff val="114395"/>
                    <a:lumOff val="-24975"/>
                  </a:schemeClr>
                </a:solidFill>
                <a:latin typeface="IBM Plex Sans"/>
                <a:ea typeface="IBM Plex Sans"/>
                <a:cs typeface="IBM Plex Sans"/>
                <a:sym typeface="IBM Plex Sans"/>
              </a:defRPr>
            </a:lvl4pPr>
            <a:lvl5pPr marL="0" indent="0" defTabSz="821531">
              <a:spcBef>
                <a:spcPts val="2700"/>
              </a:spcBef>
              <a:buSzTx/>
              <a:buNone/>
              <a:defRPr sz="4000">
                <a:solidFill>
                  <a:schemeClr val="accent1">
                    <a:hueOff val="114395"/>
                    <a:lumOff val="-24975"/>
                  </a:schemeClr>
                </a:solidFill>
                <a:latin typeface="IBM Plex Sans"/>
                <a:ea typeface="IBM Plex Sans"/>
                <a:cs typeface="IBM Plex Sans"/>
                <a:sym typeface="IBM Plex Sans"/>
              </a:defRPr>
            </a:lvl5pPr>
          </a:lstStyle>
          <a:p>
            <a:r>
              <a:t>Body Level One</a:t>
            </a:r>
          </a:p>
          <a:p>
            <a:pPr lvl="1"/>
            <a:r>
              <a:t>Body Level Two</a:t>
            </a:r>
          </a:p>
          <a:p>
            <a:pPr lvl="2"/>
            <a:r>
              <a:t>Body Level Three</a:t>
            </a:r>
          </a:p>
          <a:p>
            <a:pPr lvl="3"/>
            <a:r>
              <a:t>Body Level Four</a:t>
            </a:r>
          </a:p>
          <a:p>
            <a:pPr lvl="4"/>
            <a:r>
              <a:t>Body Level Five</a:t>
            </a:r>
          </a:p>
        </p:txBody>
      </p:sp>
      <p:sp>
        <p:nvSpPr>
          <p:cNvPr id="320" name="Slide Number"/>
          <p:cNvSpPr txBox="1">
            <a:spLocks noGrp="1"/>
          </p:cNvSpPr>
          <p:nvPr>
            <p:ph type="sldNum" sz="quarter" idx="2"/>
          </p:nvPr>
        </p:nvSpPr>
        <p:spPr>
          <a:xfrm>
            <a:off x="11975845" y="12451556"/>
            <a:ext cx="423737" cy="426020"/>
          </a:xfrm>
          <a:prstGeom prst="rect">
            <a:avLst/>
          </a:prstGeom>
        </p:spPr>
        <p:txBody>
          <a:bodyPr lIns="64293" tIns="64293" rIns="64293" bIns="64293"/>
          <a:lstStyle>
            <a:lvl1pPr defTabSz="821531">
              <a:defRPr sz="2000"/>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Statement">
    <p:bg>
      <p:bgPr>
        <a:solidFill>
          <a:srgbClr val="000000"/>
        </a:solidFill>
        <a:effectLst/>
      </p:bgPr>
    </p:bg>
    <p:spTree>
      <p:nvGrpSpPr>
        <p:cNvPr id="1" name=""/>
        <p:cNvGrpSpPr/>
        <p:nvPr/>
      </p:nvGrpSpPr>
      <p:grpSpPr>
        <a:xfrm>
          <a:off x="0" y="0"/>
          <a:ext cx="0" cy="0"/>
          <a:chOff x="0" y="0"/>
          <a:chExt cx="0" cy="0"/>
        </a:xfrm>
      </p:grpSpPr>
      <p:sp>
        <p:nvSpPr>
          <p:cNvPr id="327" name="Body Level One…"/>
          <p:cNvSpPr txBox="1">
            <a:spLocks noGrp="1"/>
          </p:cNvSpPr>
          <p:nvPr>
            <p:ph type="body" sz="half" idx="1" hasCustomPrompt="1"/>
          </p:nvPr>
        </p:nvSpPr>
        <p:spPr>
          <a:xfrm>
            <a:off x="1206500" y="4920843"/>
            <a:ext cx="21971000" cy="3874314"/>
          </a:xfrm>
          <a:prstGeom prst="rect">
            <a:avLst/>
          </a:prstGeom>
        </p:spPr>
        <p:txBody>
          <a:bodyPr/>
          <a:lstStyle>
            <a:lvl1pPr marL="0" indent="0" algn="ctr" defTabSz="2438338">
              <a:lnSpc>
                <a:spcPct val="80000"/>
              </a:lnSpc>
              <a:spcBef>
                <a:spcPts val="0"/>
              </a:spcBef>
              <a:buSzTx/>
              <a:buNone/>
              <a:defRPr sz="11600" spc="-232">
                <a:solidFill>
                  <a:srgbClr val="FFFFFF"/>
                </a:solidFill>
                <a:latin typeface="+mn-lt"/>
                <a:ea typeface="+mn-ea"/>
                <a:cs typeface="+mn-cs"/>
                <a:sym typeface="Helvetica Neue Medium"/>
              </a:defRPr>
            </a:lvl1pPr>
            <a:lvl2pPr marL="0" indent="0" algn="ctr" defTabSz="2438338">
              <a:lnSpc>
                <a:spcPct val="80000"/>
              </a:lnSpc>
              <a:spcBef>
                <a:spcPts val="0"/>
              </a:spcBef>
              <a:buSzTx/>
              <a:buNone/>
              <a:defRPr sz="11600" spc="-232">
                <a:solidFill>
                  <a:srgbClr val="FFFFFF"/>
                </a:solidFill>
                <a:latin typeface="+mn-lt"/>
                <a:ea typeface="+mn-ea"/>
                <a:cs typeface="+mn-cs"/>
                <a:sym typeface="Helvetica Neue Medium"/>
              </a:defRPr>
            </a:lvl2pPr>
            <a:lvl3pPr marL="0" indent="0" algn="ctr" defTabSz="2438338">
              <a:lnSpc>
                <a:spcPct val="80000"/>
              </a:lnSpc>
              <a:spcBef>
                <a:spcPts val="0"/>
              </a:spcBef>
              <a:buSzTx/>
              <a:buNone/>
              <a:defRPr sz="11600" spc="-232">
                <a:solidFill>
                  <a:srgbClr val="FFFFFF"/>
                </a:solidFill>
                <a:latin typeface="+mn-lt"/>
                <a:ea typeface="+mn-ea"/>
                <a:cs typeface="+mn-cs"/>
                <a:sym typeface="Helvetica Neue Medium"/>
              </a:defRPr>
            </a:lvl3pPr>
            <a:lvl4pPr marL="0" indent="0" algn="ctr" defTabSz="2438338">
              <a:lnSpc>
                <a:spcPct val="80000"/>
              </a:lnSpc>
              <a:spcBef>
                <a:spcPts val="0"/>
              </a:spcBef>
              <a:buSzTx/>
              <a:buNone/>
              <a:defRPr sz="11600" spc="-232">
                <a:solidFill>
                  <a:srgbClr val="FFFFFF"/>
                </a:solidFill>
                <a:latin typeface="+mn-lt"/>
                <a:ea typeface="+mn-ea"/>
                <a:cs typeface="+mn-cs"/>
                <a:sym typeface="Helvetica Neue Medium"/>
              </a:defRPr>
            </a:lvl4pPr>
            <a:lvl5pPr marL="0" indent="0" algn="ctr" defTabSz="2438338">
              <a:lnSpc>
                <a:spcPct val="80000"/>
              </a:lnSpc>
              <a:spcBef>
                <a:spcPts val="0"/>
              </a:spcBef>
              <a:buSzTx/>
              <a:buNone/>
              <a:defRPr sz="11600" spc="-232">
                <a:solidFill>
                  <a:srgbClr val="FFFFFF"/>
                </a:solidFill>
                <a:latin typeface="+mn-lt"/>
                <a:ea typeface="+mn-ea"/>
                <a:cs typeface="+mn-cs"/>
                <a:sym typeface="Helvetica Neue Medium"/>
              </a:defRPr>
            </a:lvl5pPr>
          </a:lstStyle>
          <a:p>
            <a:r>
              <a:t>Statement</a:t>
            </a:r>
          </a:p>
          <a:p>
            <a:pPr lvl="1"/>
            <a:endParaRPr/>
          </a:p>
          <a:p>
            <a:pPr lvl="2"/>
            <a:endParaRPr/>
          </a:p>
          <a:p>
            <a:pPr lvl="3"/>
            <a:endParaRPr/>
          </a:p>
          <a:p>
            <a:pPr lvl="4"/>
            <a:endParaRPr/>
          </a:p>
        </p:txBody>
      </p:sp>
      <p:sp>
        <p:nvSpPr>
          <p:cNvPr id="328" name="Slide Number"/>
          <p:cNvSpPr txBox="1">
            <a:spLocks noGrp="1"/>
          </p:cNvSpPr>
          <p:nvPr>
            <p:ph type="sldNum" sz="quarter" idx="2"/>
          </p:nvPr>
        </p:nvSpPr>
        <p:spPr>
          <a:xfrm>
            <a:off x="12001499" y="13080999"/>
            <a:ext cx="368505" cy="374600"/>
          </a:xfrm>
          <a:prstGeom prst="rect">
            <a:avLst/>
          </a:prstGeom>
        </p:spPr>
        <p:txBody>
          <a:bodyPr anchor="b"/>
          <a:lstStyle>
            <a:lvl1pPr defTabSz="584200">
              <a:defRPr sz="18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hyperlink" Target="mailto:astrid.hallik@tartumaa.ee" TargetMode="External"/><Relationship Id="rId2" Type="http://schemas.openxmlformats.org/officeDocument/2006/relationships/hyperlink" Target="mailto:ragnar.siil@creativitylab.ee"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Loov Võru maakond"/>
          <p:cNvSpPr txBox="1">
            <a:spLocks noGrp="1"/>
          </p:cNvSpPr>
          <p:nvPr>
            <p:ph type="ctrTitle"/>
          </p:nvPr>
        </p:nvSpPr>
        <p:spPr>
          <a:xfrm>
            <a:off x="1778000" y="3905250"/>
            <a:ext cx="20828000" cy="4648200"/>
          </a:xfrm>
          <a:prstGeom prst="rect">
            <a:avLst/>
          </a:prstGeom>
        </p:spPr>
        <p:txBody>
          <a:bodyPr/>
          <a:lstStyle>
            <a:lvl1pPr>
              <a:defRPr sz="12000" b="1">
                <a:solidFill>
                  <a:schemeClr val="accent1">
                    <a:lumOff val="-13575"/>
                  </a:schemeClr>
                </a:solidFill>
                <a:latin typeface="IBM Plex Sans"/>
                <a:ea typeface="IBM Plex Sans"/>
                <a:cs typeface="IBM Plex Sans"/>
                <a:sym typeface="IBM Plex Sans"/>
              </a:defRPr>
            </a:lvl1pPr>
          </a:lstStyle>
          <a:p>
            <a:r>
              <a:t>Loov Võru maakond</a:t>
            </a:r>
          </a:p>
        </p:txBody>
      </p:sp>
      <p:sp>
        <p:nvSpPr>
          <p:cNvPr id="338" name="Maakondlik kultuurivaldkonna arendusprogramm 2021-2022…"/>
          <p:cNvSpPr txBox="1">
            <a:spLocks noGrp="1"/>
          </p:cNvSpPr>
          <p:nvPr>
            <p:ph type="subTitle" sz="half" idx="1"/>
          </p:nvPr>
        </p:nvSpPr>
        <p:spPr>
          <a:xfrm>
            <a:off x="1778000" y="8680450"/>
            <a:ext cx="20828000" cy="3436806"/>
          </a:xfrm>
          <a:prstGeom prst="rect">
            <a:avLst/>
          </a:prstGeom>
        </p:spPr>
        <p:txBody>
          <a:bodyPr/>
          <a:lstStyle/>
          <a:p>
            <a:pPr defTabSz="767715">
              <a:defRPr sz="5022">
                <a:solidFill>
                  <a:schemeClr val="accent1">
                    <a:lumOff val="-13575"/>
                  </a:schemeClr>
                </a:solidFill>
                <a:latin typeface="IBM Plex Sans"/>
                <a:ea typeface="IBM Plex Sans"/>
                <a:cs typeface="IBM Plex Sans"/>
                <a:sym typeface="IBM Plex Sans"/>
              </a:defRPr>
            </a:pPr>
            <a:r>
              <a:t>Maakondlik kultuurivaldkonna arendusprogramm 2021-2022</a:t>
            </a:r>
          </a:p>
          <a:p>
            <a:pPr defTabSz="767715">
              <a:defRPr sz="5022">
                <a:solidFill>
                  <a:schemeClr val="accent1">
                    <a:lumOff val="-13575"/>
                  </a:schemeClr>
                </a:solidFill>
                <a:latin typeface="IBM Plex Sans"/>
                <a:ea typeface="IBM Plex Sans"/>
                <a:cs typeface="IBM Plex Sans"/>
                <a:sym typeface="IBM Plex Sans"/>
              </a:defRPr>
            </a:pPr>
            <a:endParaRPr/>
          </a:p>
          <a:p>
            <a:pPr defTabSz="767715">
              <a:defRPr sz="5022" b="1">
                <a:solidFill>
                  <a:schemeClr val="accent1">
                    <a:lumOff val="-13575"/>
                  </a:schemeClr>
                </a:solidFill>
                <a:latin typeface="IBM Plex Sans"/>
                <a:ea typeface="IBM Plex Sans"/>
                <a:cs typeface="IBM Plex Sans"/>
                <a:sym typeface="IBM Plex Sans"/>
              </a:defRPr>
            </a:pPr>
            <a:r>
              <a:t>Inimeste, protsesside ja muudatuste juhtimine</a:t>
            </a:r>
          </a:p>
          <a:p>
            <a:pPr defTabSz="767715">
              <a:defRPr sz="5022">
                <a:solidFill>
                  <a:schemeClr val="accent1">
                    <a:lumOff val="-13575"/>
                  </a:schemeClr>
                </a:solidFill>
                <a:latin typeface="IBM Plex Sans"/>
                <a:ea typeface="IBM Plex Sans"/>
                <a:cs typeface="IBM Plex Sans"/>
                <a:sym typeface="IBM Plex Sans"/>
              </a:defRPr>
            </a:pPr>
            <a:r>
              <a:t>1. märts 2022</a:t>
            </a:r>
          </a:p>
        </p:txBody>
      </p:sp>
      <p:pic>
        <p:nvPicPr>
          <p:cNvPr id="339" name="Loov Võru maakond LOGO.png" descr="Loov Võru maakond LOGO.png"/>
          <p:cNvPicPr>
            <a:picLocks noChangeAspect="1"/>
          </p:cNvPicPr>
          <p:nvPr/>
        </p:nvPicPr>
        <p:blipFill>
          <a:blip r:embed="rId2"/>
          <a:stretch>
            <a:fillRect/>
          </a:stretch>
        </p:blipFill>
        <p:spPr>
          <a:xfrm>
            <a:off x="9232589" y="1732519"/>
            <a:ext cx="5918822" cy="343680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rotsess-protsess-protsess"/>
          <p:cNvSpPr txBox="1">
            <a:spLocks noGrp="1"/>
          </p:cNvSpPr>
          <p:nvPr>
            <p:ph type="title"/>
          </p:nvPr>
        </p:nvSpPr>
        <p:spPr>
          <a:prstGeom prst="rect">
            <a:avLst/>
          </a:prstGeom>
        </p:spPr>
        <p:txBody>
          <a:bodyPr/>
          <a:lstStyle>
            <a:lvl1pPr defTabSz="751205">
              <a:lnSpc>
                <a:spcPct val="100000"/>
              </a:lnSpc>
              <a:defRPr sz="12740" b="1" spc="-637">
                <a:latin typeface="Helvetica Neue"/>
                <a:ea typeface="Helvetica Neue"/>
                <a:cs typeface="Helvetica Neue"/>
                <a:sym typeface="Helvetica Neue"/>
              </a:defRPr>
            </a:lvl1pPr>
          </a:lstStyle>
          <a:p>
            <a:r>
              <a:t>Protsess-protsess-protsess</a:t>
            </a:r>
          </a:p>
        </p:txBody>
      </p:sp>
      <p:sp>
        <p:nvSpPr>
          <p:cNvPr id="397" name="Kaasamine kui teadlikkuse tõstmise vahend…"/>
          <p:cNvSpPr txBox="1">
            <a:spLocks noGrp="1"/>
          </p:cNvSpPr>
          <p:nvPr>
            <p:ph type="body" idx="1"/>
          </p:nvPr>
        </p:nvSpPr>
        <p:spPr>
          <a:xfrm>
            <a:off x="2425700" y="4572950"/>
            <a:ext cx="20641722" cy="7111050"/>
          </a:xfrm>
          <a:prstGeom prst="rect">
            <a:avLst/>
          </a:prstGeom>
        </p:spPr>
        <p:txBody>
          <a:bodyPr>
            <a:normAutofit lnSpcReduction="10000"/>
          </a:bodyPr>
          <a:lstStyle/>
          <a:p>
            <a:pPr marL="1536773" indent="-1536773" defTabSz="734694">
              <a:lnSpc>
                <a:spcPct val="100000"/>
              </a:lnSpc>
              <a:spcBef>
                <a:spcPts val="1000"/>
              </a:spcBef>
              <a:buSzPct val="100000"/>
              <a:buAutoNum type="arabicPeriod"/>
              <a:defRPr sz="6230" spc="0">
                <a:latin typeface="Helvetica Neue"/>
                <a:ea typeface="Helvetica Neue"/>
                <a:cs typeface="Helvetica Neue"/>
                <a:sym typeface="Helvetica Neue"/>
              </a:defRPr>
            </a:pPr>
            <a:r>
              <a:t>Kaasamine kui teadlikkuse tõstmise vahend</a:t>
            </a:r>
          </a:p>
          <a:p>
            <a:pPr marL="1536773" indent="-1536773" defTabSz="734694">
              <a:lnSpc>
                <a:spcPct val="100000"/>
              </a:lnSpc>
              <a:spcBef>
                <a:spcPts val="1000"/>
              </a:spcBef>
              <a:buSzPct val="100000"/>
              <a:buAutoNum type="arabicPeriod"/>
              <a:defRPr sz="6230" spc="0">
                <a:latin typeface="Helvetica Neue"/>
                <a:ea typeface="Helvetica Neue"/>
                <a:cs typeface="Helvetica Neue"/>
                <a:sym typeface="Helvetica Neue"/>
              </a:defRPr>
            </a:pPr>
            <a:r>
              <a:t>Kaasamine peab olema süsteemne ja regulaarne</a:t>
            </a:r>
          </a:p>
          <a:p>
            <a:pPr marL="1536773" indent="-1536773" defTabSz="734694">
              <a:lnSpc>
                <a:spcPct val="100000"/>
              </a:lnSpc>
              <a:spcBef>
                <a:spcPts val="1000"/>
              </a:spcBef>
              <a:buSzPct val="100000"/>
              <a:buAutoNum type="arabicPeriod"/>
              <a:defRPr sz="6230" spc="0">
                <a:latin typeface="Helvetica Neue"/>
                <a:ea typeface="Helvetica Neue"/>
                <a:cs typeface="Helvetica Neue"/>
                <a:sym typeface="Helvetica Neue"/>
              </a:defRPr>
            </a:pPr>
            <a:r>
              <a:t>Kaasama peab mitte ainult koostamise käigus, aga ka elluviimise ja monitoorimise käigus</a:t>
            </a:r>
          </a:p>
          <a:p>
            <a:pPr marL="1536773" indent="-1536773" defTabSz="734694">
              <a:lnSpc>
                <a:spcPct val="100000"/>
              </a:lnSpc>
              <a:spcBef>
                <a:spcPts val="1000"/>
              </a:spcBef>
              <a:buSzPct val="100000"/>
              <a:buAutoNum type="arabicPeriod"/>
              <a:defRPr sz="6230" spc="0">
                <a:latin typeface="Helvetica Neue"/>
                <a:ea typeface="Helvetica Neue"/>
                <a:cs typeface="Helvetica Neue"/>
                <a:sym typeface="Helvetica Neue"/>
              </a:defRPr>
            </a:pPr>
            <a:r>
              <a:t>Kaasata tuleks kõiki, kes peavad ja kes tahavad</a:t>
            </a:r>
          </a:p>
          <a:p>
            <a:pPr marL="1536773" indent="-1536773" defTabSz="734694">
              <a:lnSpc>
                <a:spcPct val="100000"/>
              </a:lnSpc>
              <a:spcBef>
                <a:spcPts val="1000"/>
              </a:spcBef>
              <a:buSzPct val="100000"/>
              <a:buAutoNum type="arabicPeriod"/>
              <a:defRPr sz="6230" spc="0">
                <a:latin typeface="Helvetica Neue"/>
                <a:ea typeface="Helvetica Neue"/>
                <a:cs typeface="Helvetica Neue"/>
                <a:sym typeface="Helvetica Neue"/>
              </a:defRPr>
            </a:pPr>
            <a:r>
              <a:t>Kogu protsess peab olema läbipaistev, selge ja avatud</a:t>
            </a:r>
          </a:p>
        </p:txBody>
      </p:sp>
      <p:sp>
        <p:nvSpPr>
          <p:cNvPr id="398"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Elluviimine ja monitooring"/>
          <p:cNvSpPr txBox="1">
            <a:spLocks noGrp="1"/>
          </p:cNvSpPr>
          <p:nvPr>
            <p:ph type="title"/>
          </p:nvPr>
        </p:nvSpPr>
        <p:spPr>
          <a:prstGeom prst="rect">
            <a:avLst/>
          </a:prstGeom>
        </p:spPr>
        <p:txBody>
          <a:bodyPr>
            <a:normAutofit fontScale="90000"/>
          </a:bodyPr>
          <a:lstStyle>
            <a:lvl1pPr defTabSz="817244">
              <a:lnSpc>
                <a:spcPct val="100000"/>
              </a:lnSpc>
              <a:defRPr sz="13860" b="1" spc="-693">
                <a:latin typeface="Helvetica Neue"/>
                <a:ea typeface="Helvetica Neue"/>
                <a:cs typeface="Helvetica Neue"/>
                <a:sym typeface="Helvetica Neue"/>
              </a:defRPr>
            </a:lvl1pPr>
          </a:lstStyle>
          <a:p>
            <a:r>
              <a:t>Elluviimine ja monitooring</a:t>
            </a:r>
          </a:p>
        </p:txBody>
      </p:sp>
      <p:sp>
        <p:nvSpPr>
          <p:cNvPr id="401" name="Strateegia peab olema igapäevane töödokument…"/>
          <p:cNvSpPr txBox="1">
            <a:spLocks noGrp="1"/>
          </p:cNvSpPr>
          <p:nvPr>
            <p:ph type="body" idx="1"/>
          </p:nvPr>
        </p:nvSpPr>
        <p:spPr>
          <a:xfrm>
            <a:off x="2425700" y="4572950"/>
            <a:ext cx="20641722" cy="7111050"/>
          </a:xfrm>
          <a:prstGeom prst="rect">
            <a:avLst/>
          </a:prstGeom>
        </p:spPr>
        <p:txBody>
          <a:bodyPr/>
          <a:lstStyle/>
          <a:p>
            <a:pPr marL="1433170" indent="-1433170" defTabSz="685165">
              <a:lnSpc>
                <a:spcPct val="100000"/>
              </a:lnSpc>
              <a:spcBef>
                <a:spcPts val="900"/>
              </a:spcBef>
              <a:buSzPct val="100000"/>
              <a:buAutoNum type="arabicPeriod"/>
              <a:defRPr sz="6391" spc="0">
                <a:latin typeface="Helvetica Neue"/>
                <a:ea typeface="Helvetica Neue"/>
                <a:cs typeface="Helvetica Neue"/>
                <a:sym typeface="Helvetica Neue"/>
              </a:defRPr>
            </a:pPr>
            <a:r>
              <a:t>Strateegia peab olema igapäevane töödokument</a:t>
            </a:r>
          </a:p>
          <a:p>
            <a:pPr marL="1433170" indent="-1433170" defTabSz="685165">
              <a:lnSpc>
                <a:spcPct val="100000"/>
              </a:lnSpc>
              <a:spcBef>
                <a:spcPts val="900"/>
              </a:spcBef>
              <a:buSzPct val="100000"/>
              <a:buAutoNum type="arabicPeriod"/>
              <a:defRPr sz="6391" spc="0">
                <a:latin typeface="Helvetica Neue"/>
                <a:ea typeface="Helvetica Neue"/>
                <a:cs typeface="Helvetica Neue"/>
                <a:sym typeface="Helvetica Neue"/>
              </a:defRPr>
            </a:pPr>
            <a:r>
              <a:t>Strateegia peab olema seotud tegevuskava/tööplaani, eelarvega ja aruandlusega</a:t>
            </a:r>
          </a:p>
          <a:p>
            <a:pPr marL="1433170" indent="-1433170" defTabSz="685165">
              <a:lnSpc>
                <a:spcPct val="100000"/>
              </a:lnSpc>
              <a:spcBef>
                <a:spcPts val="900"/>
              </a:spcBef>
              <a:buSzPct val="100000"/>
              <a:buAutoNum type="arabicPeriod"/>
              <a:defRPr sz="6391" spc="0">
                <a:latin typeface="Helvetica Neue"/>
                <a:ea typeface="Helvetica Neue"/>
                <a:cs typeface="Helvetica Neue"/>
                <a:sym typeface="Helvetica Neue"/>
              </a:defRPr>
            </a:pPr>
            <a:r>
              <a:t>Regulaarne strateegia ja tegevuskavade ülevaatus, tähelepanu mitte tagantjärele karistamisel/süüdistamisel, vaid ressursside ja lahenduste leidmisel</a:t>
            </a:r>
          </a:p>
        </p:txBody>
      </p:sp>
      <p:sp>
        <p:nvSpPr>
          <p:cNvPr id="402"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trateegia olemus"/>
          <p:cNvSpPr txBox="1">
            <a:spLocks noGrp="1"/>
          </p:cNvSpPr>
          <p:nvPr>
            <p:ph type="title"/>
          </p:nvPr>
        </p:nvSpPr>
        <p:spPr>
          <a:prstGeom prst="rect">
            <a:avLst/>
          </a:prstGeom>
        </p:spPr>
        <p:txBody>
          <a:bodyPr/>
          <a:lstStyle>
            <a:lvl1pPr>
              <a:lnSpc>
                <a:spcPct val="100000"/>
              </a:lnSpc>
              <a:defRPr>
                <a:solidFill>
                  <a:srgbClr val="406B74"/>
                </a:solidFill>
              </a:defRPr>
            </a:lvl1pPr>
          </a:lstStyle>
          <a:p>
            <a:r>
              <a:t>Strateegia olemus</a:t>
            </a:r>
          </a:p>
        </p:txBody>
      </p:sp>
      <p:sp>
        <p:nvSpPr>
          <p:cNvPr id="405"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
        <p:nvSpPr>
          <p:cNvPr id="406" name="KUS ME HETKEL…"/>
          <p:cNvSpPr/>
          <p:nvPr/>
        </p:nvSpPr>
        <p:spPr>
          <a:xfrm>
            <a:off x="1987415" y="5676900"/>
            <a:ext cx="6449660" cy="2389043"/>
          </a:xfrm>
          <a:prstGeom prst="roundRect">
            <a:avLst>
              <a:gd name="adj" fmla="val 15000"/>
            </a:avLst>
          </a:prstGeom>
          <a:solidFill>
            <a:srgbClr val="CD845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defTabSz="821531">
              <a:defRPr sz="3900">
                <a:solidFill>
                  <a:srgbClr val="FFFFFF"/>
                </a:solidFill>
              </a:defRPr>
            </a:pPr>
            <a:r>
              <a:t>KUS ME HETKEL </a:t>
            </a:r>
          </a:p>
          <a:p>
            <a:pPr defTabSz="821531">
              <a:defRPr sz="3900">
                <a:solidFill>
                  <a:srgbClr val="FFFFFF"/>
                </a:solidFill>
              </a:defRPr>
            </a:pPr>
            <a:r>
              <a:t>ASUME?</a:t>
            </a:r>
          </a:p>
        </p:txBody>
      </p:sp>
      <p:sp>
        <p:nvSpPr>
          <p:cNvPr id="407" name="KUHU ME SOOVIME JÕUDA?"/>
          <p:cNvSpPr/>
          <p:nvPr/>
        </p:nvSpPr>
        <p:spPr>
          <a:xfrm>
            <a:off x="15946925" y="5663478"/>
            <a:ext cx="6449660" cy="2389044"/>
          </a:xfrm>
          <a:prstGeom prst="roundRect">
            <a:avLst>
              <a:gd name="adj" fmla="val 15000"/>
            </a:avLst>
          </a:prstGeom>
          <a:solidFill>
            <a:srgbClr val="CD845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sz="3900">
                <a:solidFill>
                  <a:srgbClr val="FFFFFF"/>
                </a:solidFill>
              </a:defRPr>
            </a:lvl1pPr>
          </a:lstStyle>
          <a:p>
            <a:r>
              <a:t>KUHU ME SOOVIME JÕUDA?</a:t>
            </a:r>
          </a:p>
        </p:txBody>
      </p:sp>
      <p:sp>
        <p:nvSpPr>
          <p:cNvPr id="408" name="Line"/>
          <p:cNvSpPr/>
          <p:nvPr/>
        </p:nvSpPr>
        <p:spPr>
          <a:xfrm>
            <a:off x="8910913" y="6858000"/>
            <a:ext cx="6947540" cy="0"/>
          </a:xfrm>
          <a:prstGeom prst="line">
            <a:avLst/>
          </a:prstGeom>
          <a:ln w="190500" cap="rnd">
            <a:solidFill>
              <a:srgbClr val="406B74"/>
            </a:solidFill>
            <a:custDash>
              <a:ds d="100000" sp="200000"/>
            </a:custDash>
            <a:miter lim="400000"/>
            <a:tailEnd type="stealth"/>
          </a:ln>
        </p:spPr>
        <p:txBody>
          <a:bodyPr lIns="71437" tIns="71437" rIns="71437" bIns="71437" anchor="ctr"/>
          <a:lstStyle/>
          <a:p>
            <a:pPr defTabSz="821531">
              <a:defRPr b="0">
                <a:solidFill>
                  <a:srgbClr val="FFFFFF"/>
                </a:solidFill>
                <a:latin typeface="+mn-lt"/>
                <a:ea typeface="+mn-ea"/>
                <a:cs typeface="+mn-cs"/>
                <a:sym typeface="Helvetica Neue Medium"/>
              </a:defRPr>
            </a:pPr>
            <a:endParaRPr/>
          </a:p>
        </p:txBody>
      </p:sp>
      <p:sp>
        <p:nvSpPr>
          <p:cNvPr id="409" name="Tegevusplaan kohale jõudmiseks"/>
          <p:cNvSpPr txBox="1"/>
          <p:nvPr/>
        </p:nvSpPr>
        <p:spPr>
          <a:xfrm>
            <a:off x="9801108" y="8041993"/>
            <a:ext cx="4781784" cy="1322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21531">
              <a:defRPr sz="3900">
                <a:solidFill>
                  <a:srgbClr val="406B74"/>
                </a:solidFill>
              </a:defRPr>
            </a:lvl1pPr>
          </a:lstStyle>
          <a:p>
            <a:r>
              <a:t>Tegevusplaan kohale jõudmiseks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Image" descr="Image"/>
          <p:cNvPicPr>
            <a:picLocks noChangeAspect="1"/>
          </p:cNvPicPr>
          <p:nvPr/>
        </p:nvPicPr>
        <p:blipFill>
          <a:blip r:embed="rId2"/>
          <a:stretch>
            <a:fillRect/>
          </a:stretch>
        </p:blipFill>
        <p:spPr>
          <a:xfrm>
            <a:off x="3848636" y="505123"/>
            <a:ext cx="15264756" cy="1270575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Inimesed ja nende juhid töötavad nii kõvasti selle kallal, et olla kindel, et asju tehakse õigesti, et neil on vaevalt aega mõelda selle üle, kas nad teevad õigeid asju.”…"/>
          <p:cNvSpPr txBox="1">
            <a:spLocks noGrp="1"/>
          </p:cNvSpPr>
          <p:nvPr>
            <p:ph type="body" idx="1"/>
          </p:nvPr>
        </p:nvSpPr>
        <p:spPr>
          <a:xfrm>
            <a:off x="1206500" y="3384904"/>
            <a:ext cx="21971000" cy="8256012"/>
          </a:xfrm>
          <a:prstGeom prst="rect">
            <a:avLst/>
          </a:prstGeom>
        </p:spPr>
        <p:txBody>
          <a:bodyPr/>
          <a:lstStyle/>
          <a:p>
            <a:pPr marL="0" indent="0" defTabSz="2292038">
              <a:lnSpc>
                <a:spcPct val="100000"/>
              </a:lnSpc>
              <a:spcBef>
                <a:spcPts val="1100"/>
              </a:spcBef>
              <a:buSzTx/>
              <a:buNone/>
              <a:defRPr sz="8554">
                <a:solidFill>
                  <a:srgbClr val="406B74"/>
                </a:solidFill>
              </a:defRPr>
            </a:pPr>
            <a:r>
              <a:t>“Inimesed ja nende juhid töötavad nii kõvasti selle kallal, et olla kindel, et </a:t>
            </a:r>
            <a:r>
              <a:rPr b="1"/>
              <a:t>asju tehakse õigesti</a:t>
            </a:r>
            <a:r>
              <a:t>, et neil on vaevalt aega mõelda selle üle, kas nad teevad </a:t>
            </a:r>
            <a:r>
              <a:rPr b="1"/>
              <a:t>õigeid asju</a:t>
            </a:r>
            <a:r>
              <a:t>.”</a:t>
            </a:r>
          </a:p>
          <a:p>
            <a:pPr marL="0" indent="0" defTabSz="2292038">
              <a:lnSpc>
                <a:spcPct val="100000"/>
              </a:lnSpc>
              <a:spcBef>
                <a:spcPts val="1100"/>
              </a:spcBef>
              <a:buSzTx/>
              <a:buNone/>
              <a:defRPr sz="8554">
                <a:solidFill>
                  <a:srgbClr val="406B74"/>
                </a:solidFill>
              </a:defRPr>
            </a:pPr>
            <a:endParaRPr/>
          </a:p>
          <a:p>
            <a:pPr marL="0" indent="0" defTabSz="2292038">
              <a:lnSpc>
                <a:spcPct val="100000"/>
              </a:lnSpc>
              <a:spcBef>
                <a:spcPts val="1100"/>
              </a:spcBef>
              <a:buSzTx/>
              <a:buNone/>
              <a:defRPr sz="8554">
                <a:solidFill>
                  <a:srgbClr val="406B74"/>
                </a:solidFill>
              </a:defRPr>
            </a:pPr>
            <a:r>
              <a:t>Stephen  R. Covey</a:t>
            </a:r>
          </a:p>
        </p:txBody>
      </p:sp>
      <p:sp>
        <p:nvSpPr>
          <p:cNvPr id="414"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grpSp>
        <p:nvGrpSpPr>
          <p:cNvPr id="419" name="Tulemus"/>
          <p:cNvGrpSpPr/>
          <p:nvPr/>
        </p:nvGrpSpPr>
        <p:grpSpPr>
          <a:xfrm>
            <a:off x="1044145" y="6255313"/>
            <a:ext cx="5020562" cy="1651007"/>
            <a:chOff x="0" y="0"/>
            <a:chExt cx="5020561" cy="1651006"/>
          </a:xfrm>
        </p:grpSpPr>
        <p:sp>
          <p:nvSpPr>
            <p:cNvPr id="418" name="Tulemus"/>
            <p:cNvSpPr/>
            <p:nvPr/>
          </p:nvSpPr>
          <p:spPr>
            <a:xfrm>
              <a:off x="63500" y="63500"/>
              <a:ext cx="4893562" cy="1524007"/>
            </a:xfrm>
            <a:prstGeom prst="roundRect">
              <a:avLst>
                <a:gd name="adj" fmla="val 15000"/>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defTabSz="821531">
                <a:defRPr sz="5000">
                  <a:solidFill>
                    <a:srgbClr val="406B74"/>
                  </a:solidFill>
                </a:defRPr>
              </a:lvl1pPr>
            </a:lstStyle>
            <a:p>
              <a:r>
                <a:t>Tulemus</a:t>
              </a:r>
            </a:p>
          </p:txBody>
        </p:sp>
        <p:pic>
          <p:nvPicPr>
            <p:cNvPr id="417" name="Tulemus Tulemus" descr="Tulemus Tulemus"/>
            <p:cNvPicPr>
              <a:picLocks/>
            </p:cNvPicPr>
            <p:nvPr/>
          </p:nvPicPr>
          <p:blipFill>
            <a:blip r:embed="rId2"/>
            <a:stretch>
              <a:fillRect/>
            </a:stretch>
          </p:blipFill>
          <p:spPr>
            <a:xfrm>
              <a:off x="0" y="0"/>
              <a:ext cx="5020562" cy="1651007"/>
            </a:xfrm>
            <a:prstGeom prst="rect">
              <a:avLst/>
            </a:prstGeom>
            <a:effectLst/>
          </p:spPr>
        </p:pic>
      </p:grpSp>
      <p:pic>
        <p:nvPicPr>
          <p:cNvPr id="420" name="Rounded Rectangle Rounded rectangle" descr="Rounded Rectangle Rounded rectangle"/>
          <p:cNvPicPr>
            <a:picLocks/>
          </p:cNvPicPr>
          <p:nvPr/>
        </p:nvPicPr>
        <p:blipFill>
          <a:blip r:embed="rId2"/>
          <a:stretch>
            <a:fillRect/>
          </a:stretch>
        </p:blipFill>
        <p:spPr>
          <a:xfrm>
            <a:off x="6802528" y="6255313"/>
            <a:ext cx="5020562" cy="1651007"/>
          </a:xfrm>
          <a:prstGeom prst="rect">
            <a:avLst/>
          </a:prstGeom>
        </p:spPr>
      </p:pic>
      <p:pic>
        <p:nvPicPr>
          <p:cNvPr id="422" name="Rounded Rectangle Rounded rectangle" descr="Rounded Rectangle Rounded rectangle"/>
          <p:cNvPicPr>
            <a:picLocks/>
          </p:cNvPicPr>
          <p:nvPr/>
        </p:nvPicPr>
        <p:blipFill>
          <a:blip r:embed="rId2"/>
          <a:stretch>
            <a:fillRect/>
          </a:stretch>
        </p:blipFill>
        <p:spPr>
          <a:xfrm>
            <a:off x="12560910" y="6255313"/>
            <a:ext cx="5020563" cy="1651007"/>
          </a:xfrm>
          <a:prstGeom prst="rect">
            <a:avLst/>
          </a:prstGeom>
        </p:spPr>
      </p:pic>
      <p:pic>
        <p:nvPicPr>
          <p:cNvPr id="424" name="Rounded Rectangle Rounded rectangle" descr="Rounded Rectangle Rounded rectangle"/>
          <p:cNvPicPr>
            <a:picLocks/>
          </p:cNvPicPr>
          <p:nvPr/>
        </p:nvPicPr>
        <p:blipFill>
          <a:blip r:embed="rId2"/>
          <a:stretch>
            <a:fillRect/>
          </a:stretch>
        </p:blipFill>
        <p:spPr>
          <a:xfrm>
            <a:off x="18319294" y="6255313"/>
            <a:ext cx="5020562" cy="1651007"/>
          </a:xfrm>
          <a:prstGeom prst="rect">
            <a:avLst/>
          </a:prstGeom>
        </p:spPr>
      </p:pic>
      <p:sp>
        <p:nvSpPr>
          <p:cNvPr id="426" name="Väljund"/>
          <p:cNvSpPr txBox="1"/>
          <p:nvPr/>
        </p:nvSpPr>
        <p:spPr>
          <a:xfrm>
            <a:off x="8112023" y="6631238"/>
            <a:ext cx="2401571" cy="899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21531">
              <a:defRPr sz="5000">
                <a:solidFill>
                  <a:srgbClr val="406B74"/>
                </a:solidFill>
              </a:defRPr>
            </a:lvl1pPr>
          </a:lstStyle>
          <a:p>
            <a:r>
              <a:t>Väljund</a:t>
            </a:r>
          </a:p>
        </p:txBody>
      </p:sp>
      <p:sp>
        <p:nvSpPr>
          <p:cNvPr id="427" name="Protsess"/>
          <p:cNvSpPr txBox="1"/>
          <p:nvPr/>
        </p:nvSpPr>
        <p:spPr>
          <a:xfrm>
            <a:off x="13664349" y="6631238"/>
            <a:ext cx="2813686" cy="899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21531">
              <a:defRPr sz="5000">
                <a:solidFill>
                  <a:srgbClr val="406B74"/>
                </a:solidFill>
              </a:defRPr>
            </a:lvl1pPr>
          </a:lstStyle>
          <a:p>
            <a:r>
              <a:t>Protsess</a:t>
            </a:r>
          </a:p>
        </p:txBody>
      </p:sp>
      <p:sp>
        <p:nvSpPr>
          <p:cNvPr id="428" name="Sisend"/>
          <p:cNvSpPr txBox="1"/>
          <p:nvPr/>
        </p:nvSpPr>
        <p:spPr>
          <a:xfrm>
            <a:off x="19728801" y="6631238"/>
            <a:ext cx="2201546" cy="899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21531">
              <a:defRPr sz="5000">
                <a:solidFill>
                  <a:srgbClr val="406B74"/>
                </a:solidFill>
              </a:defRPr>
            </a:lvl1pPr>
          </a:lstStyle>
          <a:p>
            <a:r>
              <a:t>Sisend</a:t>
            </a:r>
          </a:p>
        </p:txBody>
      </p:sp>
      <p:pic>
        <p:nvPicPr>
          <p:cNvPr id="429" name="Line Line" descr="Line Line"/>
          <p:cNvPicPr>
            <a:picLocks/>
          </p:cNvPicPr>
          <p:nvPr/>
        </p:nvPicPr>
        <p:blipFill>
          <a:blip r:embed="rId3"/>
          <a:stretch>
            <a:fillRect/>
          </a:stretch>
        </p:blipFill>
        <p:spPr>
          <a:xfrm>
            <a:off x="1039762" y="5516617"/>
            <a:ext cx="22304474" cy="437227"/>
          </a:xfrm>
          <a:prstGeom prst="rect">
            <a:avLst/>
          </a:prstGeom>
        </p:spPr>
      </p:pic>
      <p:pic>
        <p:nvPicPr>
          <p:cNvPr id="431" name="Line Line" descr="Line Line"/>
          <p:cNvPicPr>
            <a:picLocks/>
          </p:cNvPicPr>
          <p:nvPr/>
        </p:nvPicPr>
        <p:blipFill>
          <a:blip r:embed="rId4"/>
          <a:stretch>
            <a:fillRect/>
          </a:stretch>
        </p:blipFill>
        <p:spPr>
          <a:xfrm>
            <a:off x="1039763" y="8218129"/>
            <a:ext cx="22304474" cy="437227"/>
          </a:xfrm>
          <a:prstGeom prst="rect">
            <a:avLst/>
          </a:prstGeom>
        </p:spPr>
      </p:pic>
      <p:sp>
        <p:nvSpPr>
          <p:cNvPr id="433" name="Strateegia kavandamine"/>
          <p:cNvSpPr txBox="1"/>
          <p:nvPr/>
        </p:nvSpPr>
        <p:spPr>
          <a:xfrm>
            <a:off x="8713626" y="2905128"/>
            <a:ext cx="7041414" cy="849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21531">
              <a:defRPr sz="4700">
                <a:solidFill>
                  <a:srgbClr val="406B74"/>
                </a:solidFill>
              </a:defRPr>
            </a:lvl1pPr>
          </a:lstStyle>
          <a:p>
            <a:r>
              <a:t>Strateegia kavandamine</a:t>
            </a:r>
          </a:p>
        </p:txBody>
      </p:sp>
      <p:sp>
        <p:nvSpPr>
          <p:cNvPr id="434" name="Strateegia elluviimine"/>
          <p:cNvSpPr txBox="1"/>
          <p:nvPr/>
        </p:nvSpPr>
        <p:spPr>
          <a:xfrm>
            <a:off x="9101909" y="10400207"/>
            <a:ext cx="6264848" cy="849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21531">
              <a:defRPr sz="4700">
                <a:solidFill>
                  <a:srgbClr val="406B74"/>
                </a:solidFill>
              </a:defRPr>
            </a:lvl1pPr>
          </a:lstStyle>
          <a:p>
            <a:r>
              <a:t>Strateegia elluviimine</a:t>
            </a:r>
          </a:p>
        </p:txBody>
      </p:sp>
      <p:sp>
        <p:nvSpPr>
          <p:cNvPr id="435" name="Õigete asjade tegemine"/>
          <p:cNvSpPr txBox="1"/>
          <p:nvPr/>
        </p:nvSpPr>
        <p:spPr>
          <a:xfrm>
            <a:off x="4203352" y="4774348"/>
            <a:ext cx="4788384" cy="6884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21531">
              <a:defRPr sz="3600" b="0">
                <a:solidFill>
                  <a:srgbClr val="406B74"/>
                </a:solidFill>
                <a:latin typeface="Helvetica Neue Light"/>
                <a:ea typeface="Helvetica Neue Light"/>
                <a:cs typeface="Helvetica Neue Light"/>
                <a:sym typeface="Helvetica Neue Light"/>
              </a:defRPr>
            </a:lvl1pPr>
          </a:lstStyle>
          <a:p>
            <a:r>
              <a:t>Õigete asjade tegemine</a:t>
            </a:r>
          </a:p>
        </p:txBody>
      </p:sp>
      <p:sp>
        <p:nvSpPr>
          <p:cNvPr id="436" name="Asjade õigesti tegemine…"/>
          <p:cNvSpPr txBox="1"/>
          <p:nvPr/>
        </p:nvSpPr>
        <p:spPr>
          <a:xfrm>
            <a:off x="15651373" y="8577745"/>
            <a:ext cx="4821759" cy="1247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defRPr sz="3600" b="0">
                <a:solidFill>
                  <a:srgbClr val="406B74"/>
                </a:solidFill>
                <a:latin typeface="Helvetica Neue Light"/>
                <a:ea typeface="Helvetica Neue Light"/>
                <a:cs typeface="Helvetica Neue Light"/>
                <a:sym typeface="Helvetica Neue Light"/>
              </a:defRPr>
            </a:pPr>
            <a:r>
              <a:t>Asjade õigesti tegemine</a:t>
            </a:r>
          </a:p>
          <a:p>
            <a:pPr defTabSz="821531">
              <a:defRPr sz="3600" b="0">
                <a:solidFill>
                  <a:srgbClr val="406B74"/>
                </a:solidFill>
                <a:latin typeface="Helvetica Neue Light"/>
                <a:ea typeface="Helvetica Neue Light"/>
                <a:cs typeface="Helvetica Neue Light"/>
                <a:sym typeface="Helvetica Neue Light"/>
              </a:defRPr>
            </a:pPr>
            <a:r>
              <a:t>Meie kontrolli all</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Text"/>
          <p:cNvSpPr txBox="1"/>
          <p:nvPr/>
        </p:nvSpPr>
        <p:spPr>
          <a:xfrm>
            <a:off x="15858453" y="12352902"/>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
        <p:nvSpPr>
          <p:cNvPr id="439" name="Ainult 10% organisatsioonidest viib oma strateegia ellu"/>
          <p:cNvSpPr/>
          <p:nvPr/>
        </p:nvSpPr>
        <p:spPr>
          <a:xfrm>
            <a:off x="9212457" y="6744090"/>
            <a:ext cx="5959086" cy="2844828"/>
          </a:xfrm>
          <a:prstGeom prst="roundRect">
            <a:avLst>
              <a:gd name="adj" fmla="val 12563"/>
            </a:avLst>
          </a:prstGeom>
          <a:solidFill>
            <a:srgbClr val="CD845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defTabSz="821531">
              <a:defRPr sz="3800">
                <a:solidFill>
                  <a:srgbClr val="FFFFFF"/>
                </a:solidFill>
              </a:defRPr>
            </a:lvl1pPr>
          </a:lstStyle>
          <a:p>
            <a:r>
              <a:t>Ainult 10% organisatsioonidest viib oma strateegia ellu </a:t>
            </a:r>
          </a:p>
        </p:txBody>
      </p:sp>
      <p:sp>
        <p:nvSpPr>
          <p:cNvPr id="440" name="Visioonibarjäär:…"/>
          <p:cNvSpPr/>
          <p:nvPr/>
        </p:nvSpPr>
        <p:spPr>
          <a:xfrm>
            <a:off x="8894328" y="3630355"/>
            <a:ext cx="6595344" cy="2844827"/>
          </a:xfrm>
          <a:prstGeom prst="roundRect">
            <a:avLst>
              <a:gd name="adj" fmla="val 12914"/>
            </a:avLst>
          </a:prstGeom>
          <a:solidFill>
            <a:srgbClr val="406B7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defTabSz="821531">
              <a:defRPr sz="3800">
                <a:solidFill>
                  <a:srgbClr val="FFFFFF"/>
                </a:solidFill>
              </a:defRPr>
            </a:pPr>
            <a:r>
              <a:t>Visioonibarjäär: </a:t>
            </a:r>
          </a:p>
          <a:p>
            <a:pPr defTabSz="821531">
              <a:defRPr sz="3800" b="0">
                <a:solidFill>
                  <a:srgbClr val="FFFFFF"/>
                </a:solidFill>
                <a:latin typeface="+mn-lt"/>
                <a:ea typeface="+mn-ea"/>
                <a:cs typeface="+mn-cs"/>
                <a:sym typeface="Helvetica Neue Medium"/>
              </a:defRPr>
            </a:pPr>
            <a:r>
              <a:t>Ainult 5% töötajatest saab strateegiast aru</a:t>
            </a:r>
          </a:p>
        </p:txBody>
      </p:sp>
      <p:sp>
        <p:nvSpPr>
          <p:cNvPr id="441" name="Inimeste barjäär:…"/>
          <p:cNvSpPr/>
          <p:nvPr/>
        </p:nvSpPr>
        <p:spPr>
          <a:xfrm>
            <a:off x="15511155" y="6602920"/>
            <a:ext cx="5959087" cy="3127168"/>
          </a:xfrm>
          <a:prstGeom prst="roundRect">
            <a:avLst>
              <a:gd name="adj" fmla="val 11748"/>
            </a:avLst>
          </a:prstGeom>
          <a:solidFill>
            <a:srgbClr val="406B7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defTabSz="821531">
              <a:defRPr sz="3800">
                <a:solidFill>
                  <a:srgbClr val="FFFFFF"/>
                </a:solidFill>
              </a:defRPr>
            </a:pPr>
            <a:r>
              <a:t>Inimeste barjäär: </a:t>
            </a:r>
          </a:p>
          <a:p>
            <a:pPr defTabSz="821531">
              <a:defRPr sz="3800" b="0">
                <a:solidFill>
                  <a:srgbClr val="FFFFFF"/>
                </a:solidFill>
                <a:latin typeface="+mn-lt"/>
                <a:ea typeface="+mn-ea"/>
                <a:cs typeface="+mn-cs"/>
                <a:sym typeface="Helvetica Neue Medium"/>
              </a:defRPr>
            </a:pPr>
            <a:r>
              <a:t>Ainult 25% juhtudest on strateegiaga seotud motivatsioonifaktorid</a:t>
            </a:r>
          </a:p>
        </p:txBody>
      </p:sp>
      <p:sp>
        <p:nvSpPr>
          <p:cNvPr id="442" name="Juhtimisbarjäär:…"/>
          <p:cNvSpPr/>
          <p:nvPr/>
        </p:nvSpPr>
        <p:spPr>
          <a:xfrm>
            <a:off x="2913758" y="6530596"/>
            <a:ext cx="5959087" cy="3271817"/>
          </a:xfrm>
          <a:prstGeom prst="roundRect">
            <a:avLst>
              <a:gd name="adj" fmla="val 11229"/>
            </a:avLst>
          </a:prstGeom>
          <a:solidFill>
            <a:srgbClr val="406B7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defTabSz="821531">
              <a:defRPr sz="3800">
                <a:solidFill>
                  <a:srgbClr val="FFFFFF"/>
                </a:solidFill>
              </a:defRPr>
            </a:pPr>
            <a:r>
              <a:t>Juhtimisbarjäär: </a:t>
            </a:r>
          </a:p>
          <a:p>
            <a:pPr defTabSz="821531">
              <a:defRPr sz="3800" b="0">
                <a:solidFill>
                  <a:srgbClr val="FFFFFF"/>
                </a:solidFill>
                <a:latin typeface="+mn-lt"/>
                <a:ea typeface="+mn-ea"/>
                <a:cs typeface="+mn-cs"/>
                <a:sym typeface="Helvetica Neue Medium"/>
              </a:defRPr>
            </a:pPr>
            <a:r>
              <a:t>85% juhtkondadest pühendab strateegia arutelule vähem kui üks tund kuus</a:t>
            </a:r>
          </a:p>
        </p:txBody>
      </p:sp>
      <p:sp>
        <p:nvSpPr>
          <p:cNvPr id="443" name="Ressursibarjäär:…"/>
          <p:cNvSpPr/>
          <p:nvPr/>
        </p:nvSpPr>
        <p:spPr>
          <a:xfrm>
            <a:off x="8894328" y="9857826"/>
            <a:ext cx="6595344" cy="2844827"/>
          </a:xfrm>
          <a:prstGeom prst="roundRect">
            <a:avLst>
              <a:gd name="adj" fmla="val 12914"/>
            </a:avLst>
          </a:prstGeom>
          <a:solidFill>
            <a:srgbClr val="406B7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defTabSz="821531">
              <a:defRPr sz="3800">
                <a:solidFill>
                  <a:srgbClr val="FFFFFF"/>
                </a:solidFill>
              </a:defRPr>
            </a:pPr>
            <a:r>
              <a:t>Ressursibarjäär: </a:t>
            </a:r>
          </a:p>
          <a:p>
            <a:pPr defTabSz="821531">
              <a:defRPr sz="3800" b="0">
                <a:solidFill>
                  <a:srgbClr val="FFFFFF"/>
                </a:solidFill>
                <a:latin typeface="+mn-lt"/>
                <a:ea typeface="+mn-ea"/>
                <a:cs typeface="+mn-cs"/>
                <a:sym typeface="Helvetica Neue Medium"/>
              </a:defRPr>
            </a:pPr>
            <a:r>
              <a:t>60% organisatsioonidest ei seo eelarvet strateegiaga</a:t>
            </a:r>
          </a:p>
        </p:txBody>
      </p:sp>
      <p:sp>
        <p:nvSpPr>
          <p:cNvPr id="444" name="Strateegiabarjäärid…"/>
          <p:cNvSpPr txBox="1">
            <a:spLocks noGrp="1"/>
          </p:cNvSpPr>
          <p:nvPr>
            <p:ph type="title"/>
          </p:nvPr>
        </p:nvSpPr>
        <p:spPr>
          <a:xfrm>
            <a:off x="1206498" y="-668095"/>
            <a:ext cx="21971004" cy="4648201"/>
          </a:xfrm>
          <a:prstGeom prst="rect">
            <a:avLst/>
          </a:prstGeom>
        </p:spPr>
        <p:txBody>
          <a:bodyPr/>
          <a:lstStyle/>
          <a:p>
            <a:pPr algn="ctr">
              <a:lnSpc>
                <a:spcPct val="100000"/>
              </a:lnSpc>
              <a:defRPr sz="8000" b="1" spc="-159">
                <a:solidFill>
                  <a:srgbClr val="406B74"/>
                </a:solidFill>
                <a:latin typeface="Helvetica Neue"/>
                <a:ea typeface="Helvetica Neue"/>
                <a:cs typeface="Helvetica Neue"/>
                <a:sym typeface="Helvetica Neue"/>
              </a:defRPr>
            </a:pPr>
            <a:r>
              <a:t>Strateegiabarjäärid </a:t>
            </a:r>
          </a:p>
          <a:p>
            <a:pPr algn="ctr">
              <a:lnSpc>
                <a:spcPct val="100000"/>
              </a:lnSpc>
              <a:defRPr sz="5000" b="1" spc="-100">
                <a:solidFill>
                  <a:srgbClr val="406B74"/>
                </a:solidFill>
                <a:latin typeface="Helvetica Neue"/>
                <a:ea typeface="Helvetica Neue"/>
                <a:cs typeface="Helvetica Neue"/>
                <a:sym typeface="Helvetica Neue"/>
              </a:defRPr>
            </a:pPr>
            <a:r>
              <a:t>(Kaplan ja Norton)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trateegiate vead"/>
          <p:cNvSpPr txBox="1">
            <a:spLocks noGrp="1"/>
          </p:cNvSpPr>
          <p:nvPr>
            <p:ph type="title"/>
          </p:nvPr>
        </p:nvSpPr>
        <p:spPr>
          <a:prstGeom prst="rect">
            <a:avLst/>
          </a:prstGeom>
        </p:spPr>
        <p:txBody>
          <a:bodyPr/>
          <a:lstStyle>
            <a:lvl1pPr>
              <a:lnSpc>
                <a:spcPct val="100000"/>
              </a:lnSpc>
              <a:defRPr b="1">
                <a:latin typeface="Helvetica Neue"/>
                <a:ea typeface="Helvetica Neue"/>
                <a:cs typeface="Helvetica Neue"/>
                <a:sym typeface="Helvetica Neue"/>
              </a:defRPr>
            </a:lvl1pPr>
          </a:lstStyle>
          <a:p>
            <a:r>
              <a:t>Strateegiate vead</a:t>
            </a:r>
          </a:p>
        </p:txBody>
      </p:sp>
      <p:sp>
        <p:nvSpPr>
          <p:cNvPr id="447" name="Puudulik olukorra analüüs (selle asemel kirjeldused ja sümptomid)…"/>
          <p:cNvSpPr txBox="1">
            <a:spLocks noGrp="1"/>
          </p:cNvSpPr>
          <p:nvPr>
            <p:ph type="body" idx="1"/>
          </p:nvPr>
        </p:nvSpPr>
        <p:spPr>
          <a:xfrm>
            <a:off x="2425700" y="4572950"/>
            <a:ext cx="21215123" cy="7111050"/>
          </a:xfrm>
          <a:prstGeom prst="rect">
            <a:avLst/>
          </a:prstGeom>
        </p:spPr>
        <p:txBody>
          <a:bodyPr/>
          <a:lstStyle/>
          <a:p>
            <a:pPr marL="1036027" indent="-1036027" defTabSz="495300">
              <a:lnSpc>
                <a:spcPct val="100000"/>
              </a:lnSpc>
              <a:spcBef>
                <a:spcPts val="700"/>
              </a:spcBef>
              <a:buSzPct val="100000"/>
              <a:buAutoNum type="arabicPeriod"/>
              <a:defRPr sz="4860" spc="0">
                <a:latin typeface="Helvetica Neue"/>
                <a:ea typeface="Helvetica Neue"/>
                <a:cs typeface="Helvetica Neue"/>
                <a:sym typeface="Helvetica Neue"/>
              </a:defRPr>
            </a:pPr>
            <a:r>
              <a:t>Puudulik olukorra analüüs (selle asemel kirjeldused ja sümptomid)</a:t>
            </a:r>
          </a:p>
          <a:p>
            <a:pPr marL="1036027" indent="-1036027" defTabSz="495300">
              <a:lnSpc>
                <a:spcPct val="100000"/>
              </a:lnSpc>
              <a:spcBef>
                <a:spcPts val="700"/>
              </a:spcBef>
              <a:buSzPct val="100000"/>
              <a:buAutoNum type="arabicPeriod"/>
              <a:defRPr sz="4860" spc="0">
                <a:latin typeface="Helvetica Neue"/>
                <a:ea typeface="Helvetica Neue"/>
                <a:cs typeface="Helvetica Neue"/>
                <a:sym typeface="Helvetica Neue"/>
              </a:defRPr>
            </a:pPr>
            <a:r>
              <a:t>Umbmäärane visioon ja missioon (asenda pealkirjas nimi ja sobib igale teisele)</a:t>
            </a:r>
          </a:p>
          <a:p>
            <a:pPr marL="1036027" indent="-1036027" defTabSz="495300">
              <a:lnSpc>
                <a:spcPct val="100000"/>
              </a:lnSpc>
              <a:spcBef>
                <a:spcPts val="700"/>
              </a:spcBef>
              <a:buSzPct val="100000"/>
              <a:buAutoNum type="arabicPeriod"/>
              <a:defRPr sz="4860" spc="0">
                <a:latin typeface="Helvetica Neue"/>
                <a:ea typeface="Helvetica Neue"/>
                <a:cs typeface="Helvetica Neue"/>
                <a:sym typeface="Helvetica Neue"/>
              </a:defRPr>
            </a:pPr>
            <a:r>
              <a:t>Staatilised ja mõõdetamatud eesmärgid (arendame, parendame, hoiame, kaitseme…)</a:t>
            </a:r>
          </a:p>
          <a:p>
            <a:pPr marL="1036027" indent="-1036027" defTabSz="495300">
              <a:lnSpc>
                <a:spcPct val="100000"/>
              </a:lnSpc>
              <a:spcBef>
                <a:spcPts val="700"/>
              </a:spcBef>
              <a:buSzPct val="100000"/>
              <a:buAutoNum type="arabicPeriod"/>
              <a:defRPr sz="4860" spc="0">
                <a:latin typeface="Helvetica Neue"/>
                <a:ea typeface="Helvetica Neue"/>
                <a:cs typeface="Helvetica Neue"/>
                <a:sym typeface="Helvetica Neue"/>
              </a:defRPr>
            </a:pPr>
            <a:r>
              <a:t>Eesmärgid ja tegevused ei suhestu probleemide ja nõrkustega</a:t>
            </a:r>
          </a:p>
          <a:p>
            <a:pPr marL="1036027" indent="-1036027" defTabSz="495300">
              <a:lnSpc>
                <a:spcPct val="100000"/>
              </a:lnSpc>
              <a:spcBef>
                <a:spcPts val="700"/>
              </a:spcBef>
              <a:buSzPct val="100000"/>
              <a:buAutoNum type="arabicPeriod"/>
              <a:defRPr sz="4860" spc="0">
                <a:latin typeface="Helvetica Neue"/>
                <a:ea typeface="Helvetica Neue"/>
                <a:cs typeface="Helvetica Neue"/>
                <a:sym typeface="Helvetica Neue"/>
              </a:defRPr>
            </a:pPr>
            <a:r>
              <a:t>Visiooni ja eesmärkide saavutamiseks puuduvad asjakohased tegevused</a:t>
            </a:r>
          </a:p>
          <a:p>
            <a:pPr marL="1036027" indent="-1036027" defTabSz="495300">
              <a:lnSpc>
                <a:spcPct val="100000"/>
              </a:lnSpc>
              <a:spcBef>
                <a:spcPts val="700"/>
              </a:spcBef>
              <a:buSzPct val="100000"/>
              <a:buAutoNum type="arabicPeriod"/>
              <a:defRPr sz="4860" spc="0">
                <a:latin typeface="Helvetica Neue"/>
                <a:ea typeface="Helvetica Neue"/>
                <a:cs typeface="Helvetica Neue"/>
                <a:sym typeface="Helvetica Neue"/>
              </a:defRPr>
            </a:pPr>
            <a:r>
              <a:t>Soovitakse uusi tulemusi rutiinsete tegevuste tegemisega</a:t>
            </a:r>
          </a:p>
        </p:txBody>
      </p:sp>
      <p:sp>
        <p:nvSpPr>
          <p:cNvPr id="448"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trateegia osad"/>
          <p:cNvSpPr txBox="1">
            <a:spLocks noGrp="1"/>
          </p:cNvSpPr>
          <p:nvPr>
            <p:ph type="title"/>
          </p:nvPr>
        </p:nvSpPr>
        <p:spPr>
          <a:prstGeom prst="rect">
            <a:avLst/>
          </a:prstGeom>
        </p:spPr>
        <p:txBody>
          <a:bodyPr/>
          <a:lstStyle>
            <a:lvl1pPr>
              <a:lnSpc>
                <a:spcPct val="100000"/>
              </a:lnSpc>
              <a:defRPr b="1">
                <a:latin typeface="Helvetica Neue"/>
                <a:ea typeface="Helvetica Neue"/>
                <a:cs typeface="Helvetica Neue"/>
                <a:sym typeface="Helvetica Neue"/>
              </a:defRPr>
            </a:lvl1pPr>
          </a:lstStyle>
          <a:p>
            <a:r>
              <a:t>Strateegia osad</a:t>
            </a:r>
          </a:p>
        </p:txBody>
      </p:sp>
      <p:sp>
        <p:nvSpPr>
          <p:cNvPr id="451" name="Miks me üldse seda teekonda oleme ette võtmas? Missioon ehk meie kutsumus ja kohustus.…"/>
          <p:cNvSpPr txBox="1">
            <a:spLocks noGrp="1"/>
          </p:cNvSpPr>
          <p:nvPr>
            <p:ph type="body" idx="1"/>
          </p:nvPr>
        </p:nvSpPr>
        <p:spPr>
          <a:xfrm>
            <a:off x="2425700" y="4572950"/>
            <a:ext cx="20641722" cy="7111050"/>
          </a:xfrm>
          <a:prstGeom prst="rect">
            <a:avLst/>
          </a:prstGeom>
        </p:spPr>
        <p:txBody>
          <a:bodyPr/>
          <a:lstStyle/>
          <a:p>
            <a:pPr marL="565784" indent="-565784" defTabSz="454025">
              <a:lnSpc>
                <a:spcPct val="100000"/>
              </a:lnSpc>
              <a:spcBef>
                <a:spcPts val="600"/>
              </a:spcBef>
              <a:buSzPct val="123000"/>
              <a:buChar char="•"/>
              <a:defRPr sz="4455" spc="0">
                <a:latin typeface="Helvetica Neue"/>
                <a:ea typeface="Helvetica Neue"/>
                <a:cs typeface="Helvetica Neue"/>
                <a:sym typeface="Helvetica Neue"/>
              </a:defRPr>
            </a:pPr>
            <a:r>
              <a:t>Miks me üldse seda teekonda oleme ette võtmas? </a:t>
            </a:r>
            <a:r>
              <a:rPr b="1">
                <a:solidFill>
                  <a:srgbClr val="F8701D"/>
                </a:solidFill>
              </a:rPr>
              <a:t>Missioon</a:t>
            </a:r>
            <a:r>
              <a:t> ehk meie kutsumus ja kohustus.</a:t>
            </a:r>
          </a:p>
          <a:p>
            <a:pPr marL="565784" indent="-565784" defTabSz="454025">
              <a:lnSpc>
                <a:spcPct val="100000"/>
              </a:lnSpc>
              <a:spcBef>
                <a:spcPts val="600"/>
              </a:spcBef>
              <a:buSzPct val="123000"/>
              <a:buChar char="•"/>
              <a:defRPr sz="4455" spc="0">
                <a:latin typeface="Helvetica Neue"/>
                <a:ea typeface="Helvetica Neue"/>
                <a:cs typeface="Helvetica Neue"/>
                <a:sym typeface="Helvetica Neue"/>
              </a:defRPr>
            </a:pPr>
            <a:r>
              <a:t>Milline on meie nägemus soovitud tulevikust? </a:t>
            </a:r>
            <a:r>
              <a:rPr b="1">
                <a:solidFill>
                  <a:srgbClr val="F8701D"/>
                </a:solidFill>
              </a:rPr>
              <a:t>Visioon</a:t>
            </a:r>
            <a:r>
              <a:t> ehk soovitud tulevikupilt. </a:t>
            </a:r>
          </a:p>
          <a:p>
            <a:pPr marL="565784" indent="-565784" defTabSz="454025">
              <a:lnSpc>
                <a:spcPct val="100000"/>
              </a:lnSpc>
              <a:spcBef>
                <a:spcPts val="600"/>
              </a:spcBef>
              <a:buSzPct val="123000"/>
              <a:buChar char="•"/>
              <a:defRPr sz="4455" spc="0">
                <a:latin typeface="Helvetica Neue"/>
                <a:ea typeface="Helvetica Neue"/>
                <a:cs typeface="Helvetica Neue"/>
                <a:sym typeface="Helvetica Neue"/>
              </a:defRPr>
            </a:pPr>
            <a:r>
              <a:t>Millistest põhimõtetest oma tegevuses lähtume? </a:t>
            </a:r>
            <a:r>
              <a:rPr b="1">
                <a:solidFill>
                  <a:srgbClr val="F8701D"/>
                </a:solidFill>
              </a:rPr>
              <a:t>Väärtused</a:t>
            </a:r>
            <a:r>
              <a:t> ehk mida nõuame endalt ja ootame teistelt.</a:t>
            </a:r>
          </a:p>
          <a:p>
            <a:pPr marL="565784" indent="-565784" defTabSz="454025">
              <a:lnSpc>
                <a:spcPct val="100000"/>
              </a:lnSpc>
              <a:spcBef>
                <a:spcPts val="600"/>
              </a:spcBef>
              <a:buSzPct val="123000"/>
              <a:buChar char="•"/>
              <a:defRPr sz="4455" spc="0">
                <a:latin typeface="Helvetica Neue"/>
                <a:ea typeface="Helvetica Neue"/>
                <a:cs typeface="Helvetica Neue"/>
                <a:sym typeface="Helvetica Neue"/>
              </a:defRPr>
            </a:pPr>
            <a:r>
              <a:t>Kus me oleme tänasel päeval? </a:t>
            </a:r>
            <a:r>
              <a:rPr b="1">
                <a:solidFill>
                  <a:srgbClr val="F8701D"/>
                </a:solidFill>
              </a:rPr>
              <a:t>Hetkeolukorra analüüs</a:t>
            </a:r>
            <a:r>
              <a:t> ehk meie probleemid, olemasolevad ressursid ja trendid meie ümber.</a:t>
            </a:r>
          </a:p>
          <a:p>
            <a:pPr marL="565784" indent="-565784" defTabSz="454025">
              <a:lnSpc>
                <a:spcPct val="100000"/>
              </a:lnSpc>
              <a:spcBef>
                <a:spcPts val="600"/>
              </a:spcBef>
              <a:buSzPct val="123000"/>
              <a:buChar char="•"/>
              <a:defRPr sz="4455" spc="0">
                <a:latin typeface="Helvetica Neue"/>
                <a:ea typeface="Helvetica Neue"/>
                <a:cs typeface="Helvetica Neue"/>
                <a:sym typeface="Helvetica Neue"/>
              </a:defRPr>
            </a:pPr>
            <a:r>
              <a:t>Mida on vaja soovitud eesmärgini jõudmiseks saavutada? </a:t>
            </a:r>
            <a:r>
              <a:rPr b="1">
                <a:solidFill>
                  <a:srgbClr val="F8701D"/>
                </a:solidFill>
              </a:rPr>
              <a:t>Strateegilised eesmärgid</a:t>
            </a:r>
            <a:r>
              <a:t> ehk peamised arengusuunad.</a:t>
            </a:r>
          </a:p>
        </p:txBody>
      </p:sp>
      <p:sp>
        <p:nvSpPr>
          <p:cNvPr id="452"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trateegia osad"/>
          <p:cNvSpPr txBox="1">
            <a:spLocks noGrp="1"/>
          </p:cNvSpPr>
          <p:nvPr>
            <p:ph type="title"/>
          </p:nvPr>
        </p:nvSpPr>
        <p:spPr>
          <a:prstGeom prst="rect">
            <a:avLst/>
          </a:prstGeom>
        </p:spPr>
        <p:txBody>
          <a:bodyPr/>
          <a:lstStyle>
            <a:lvl1pPr>
              <a:lnSpc>
                <a:spcPct val="100000"/>
              </a:lnSpc>
              <a:defRPr b="1">
                <a:latin typeface="Helvetica Neue"/>
                <a:ea typeface="Helvetica Neue"/>
                <a:cs typeface="Helvetica Neue"/>
                <a:sym typeface="Helvetica Neue"/>
              </a:defRPr>
            </a:lvl1pPr>
          </a:lstStyle>
          <a:p>
            <a:r>
              <a:t>Strateegia osad</a:t>
            </a:r>
          </a:p>
        </p:txBody>
      </p:sp>
      <p:sp>
        <p:nvSpPr>
          <p:cNvPr id="455" name="Kuidas me oma tegevuse tulemuslikkust mõõdame? Indikaatorid ehk tegevuste tulemuste hindamise vahendid.…"/>
          <p:cNvSpPr txBox="1">
            <a:spLocks noGrp="1"/>
          </p:cNvSpPr>
          <p:nvPr>
            <p:ph type="body" idx="1"/>
          </p:nvPr>
        </p:nvSpPr>
        <p:spPr>
          <a:xfrm>
            <a:off x="2425700" y="4572950"/>
            <a:ext cx="20641722" cy="7111050"/>
          </a:xfrm>
          <a:prstGeom prst="rect">
            <a:avLst/>
          </a:prstGeom>
        </p:spPr>
        <p:txBody>
          <a:bodyPr/>
          <a:lstStyle/>
          <a:p>
            <a:pPr marL="627506" indent="-627506" defTabSz="503555">
              <a:lnSpc>
                <a:spcPct val="100000"/>
              </a:lnSpc>
              <a:spcBef>
                <a:spcPts val="700"/>
              </a:spcBef>
              <a:buSzPct val="123000"/>
              <a:buChar char="•"/>
              <a:defRPr sz="4941" spc="0">
                <a:latin typeface="Helvetica Neue"/>
                <a:ea typeface="Helvetica Neue"/>
                <a:cs typeface="Helvetica Neue"/>
                <a:sym typeface="Helvetica Neue"/>
              </a:defRPr>
            </a:pPr>
            <a:r>
              <a:t>Kuidas me oma tegevuse tulemuslikkust mõõdame? </a:t>
            </a:r>
            <a:r>
              <a:rPr b="1">
                <a:solidFill>
                  <a:srgbClr val="F8701D"/>
                </a:solidFill>
              </a:rPr>
              <a:t>Indikaatorid</a:t>
            </a:r>
            <a:r>
              <a:t> ehk tegevuste tulemuste hindamise vahendid.</a:t>
            </a:r>
          </a:p>
          <a:p>
            <a:pPr marL="627506" indent="-627506" defTabSz="503555">
              <a:lnSpc>
                <a:spcPct val="100000"/>
              </a:lnSpc>
              <a:spcBef>
                <a:spcPts val="700"/>
              </a:spcBef>
              <a:buSzPct val="123000"/>
              <a:buChar char="•"/>
              <a:defRPr sz="4941" spc="0">
                <a:latin typeface="Helvetica Neue"/>
                <a:ea typeface="Helvetica Neue"/>
                <a:cs typeface="Helvetica Neue"/>
                <a:sym typeface="Helvetica Neue"/>
              </a:defRPr>
            </a:pPr>
            <a:r>
              <a:t>Mida on eesmärkide saavutamiseks vajalik teha? </a:t>
            </a:r>
            <a:r>
              <a:rPr b="1">
                <a:solidFill>
                  <a:srgbClr val="F8701D"/>
                </a:solidFill>
              </a:rPr>
              <a:t>Meetmed ja olulisemad tegevused</a:t>
            </a:r>
            <a:r>
              <a:t> ehk plaan soovitud tulemuste saavutamiseks. </a:t>
            </a:r>
          </a:p>
          <a:p>
            <a:pPr marL="627506" indent="-627506" defTabSz="503555">
              <a:lnSpc>
                <a:spcPct val="100000"/>
              </a:lnSpc>
              <a:spcBef>
                <a:spcPts val="700"/>
              </a:spcBef>
              <a:buSzPct val="123000"/>
              <a:buChar char="•"/>
              <a:defRPr sz="4941" spc="0">
                <a:latin typeface="Helvetica Neue"/>
                <a:ea typeface="Helvetica Neue"/>
                <a:cs typeface="Helvetica Neue"/>
                <a:sym typeface="Helvetica Neue"/>
              </a:defRPr>
            </a:pPr>
            <a:r>
              <a:t>Kas oleme valmis võimalikeks probleemideks? </a:t>
            </a:r>
            <a:r>
              <a:rPr b="1">
                <a:solidFill>
                  <a:srgbClr val="F8701D"/>
                </a:solidFill>
              </a:rPr>
              <a:t>Riskianalüüs</a:t>
            </a:r>
            <a:r>
              <a:t> ehk ennetav kava tekkivate takistuse jaoks.</a:t>
            </a:r>
          </a:p>
          <a:p>
            <a:pPr marL="627506" indent="-627506" defTabSz="503555">
              <a:lnSpc>
                <a:spcPct val="100000"/>
              </a:lnSpc>
              <a:spcBef>
                <a:spcPts val="700"/>
              </a:spcBef>
              <a:buSzPct val="123000"/>
              <a:buChar char="•"/>
              <a:defRPr sz="4941" spc="0">
                <a:latin typeface="Helvetica Neue"/>
                <a:ea typeface="Helvetica Neue"/>
                <a:cs typeface="Helvetica Neue"/>
                <a:sym typeface="Helvetica Neue"/>
              </a:defRPr>
            </a:pPr>
            <a:r>
              <a:t>Kuidas jagame ressursid tegevusteks? </a:t>
            </a:r>
            <a:r>
              <a:rPr b="1">
                <a:solidFill>
                  <a:srgbClr val="F8701D"/>
                </a:solidFill>
              </a:rPr>
              <a:t>Detailne tegevuskava ja eelarve</a:t>
            </a:r>
            <a:r>
              <a:t> ehk strateegia elluviimise üksikasjalik plaan, lisaks investeeringutekava. </a:t>
            </a:r>
          </a:p>
        </p:txBody>
      </p:sp>
      <p:sp>
        <p:nvSpPr>
          <p:cNvPr id="456"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Kultuur 3.0…"/>
          <p:cNvSpPr txBox="1">
            <a:spLocks noGrp="1"/>
          </p:cNvSpPr>
          <p:nvPr>
            <p:ph type="title"/>
          </p:nvPr>
        </p:nvSpPr>
        <p:spPr>
          <a:prstGeom prst="rect">
            <a:avLst/>
          </a:prstGeom>
        </p:spPr>
        <p:txBody>
          <a:bodyPr/>
          <a:lstStyle/>
          <a:p>
            <a:pPr>
              <a:defRPr sz="7600">
                <a:solidFill>
                  <a:srgbClr val="3985C7"/>
                </a:solidFill>
                <a:latin typeface="Helvetica Neue"/>
                <a:ea typeface="Helvetica Neue"/>
                <a:cs typeface="Helvetica Neue"/>
                <a:sym typeface="Helvetica Neue"/>
              </a:defRPr>
            </a:pPr>
            <a:r>
              <a:t>Kultuur 3.0</a:t>
            </a:r>
          </a:p>
          <a:p>
            <a:pPr>
              <a:defRPr sz="4200" b="0">
                <a:solidFill>
                  <a:srgbClr val="3985C7"/>
                </a:solidFill>
                <a:latin typeface="Helvetica Neue"/>
                <a:ea typeface="Helvetica Neue"/>
                <a:cs typeface="Helvetica Neue"/>
                <a:sym typeface="Helvetica Neue"/>
              </a:defRPr>
            </a:pPr>
            <a:r>
              <a:t>Prof Pier Luigi Sacco</a:t>
            </a:r>
          </a:p>
        </p:txBody>
      </p:sp>
      <p:grpSp>
        <p:nvGrpSpPr>
          <p:cNvPr id="357" name="Group"/>
          <p:cNvGrpSpPr/>
          <p:nvPr/>
        </p:nvGrpSpPr>
        <p:grpSpPr>
          <a:xfrm>
            <a:off x="7636323" y="3536156"/>
            <a:ext cx="9111354" cy="9108282"/>
            <a:chOff x="0" y="0"/>
            <a:chExt cx="9111353" cy="9108281"/>
          </a:xfrm>
        </p:grpSpPr>
        <p:grpSp>
          <p:nvGrpSpPr>
            <p:cNvPr id="344" name="Group"/>
            <p:cNvGrpSpPr/>
            <p:nvPr/>
          </p:nvGrpSpPr>
          <p:grpSpPr>
            <a:xfrm>
              <a:off x="0" y="0"/>
              <a:ext cx="9102829" cy="9108282"/>
              <a:chOff x="0" y="0"/>
              <a:chExt cx="9102828" cy="9108281"/>
            </a:xfrm>
          </p:grpSpPr>
          <p:sp>
            <p:nvSpPr>
              <p:cNvPr id="342" name="Shape"/>
              <p:cNvSpPr/>
              <p:nvPr/>
            </p:nvSpPr>
            <p:spPr>
              <a:xfrm>
                <a:off x="0" y="3411140"/>
                <a:ext cx="9102829" cy="5697142"/>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rgbClr val="B9B9B9"/>
              </a:solidFill>
              <a:ln w="12700" cap="flat">
                <a:noFill/>
                <a:miter lim="400000"/>
              </a:ln>
              <a:effectLst/>
            </p:spPr>
            <p:txBody>
              <a:bodyPr wrap="square" lIns="0" tIns="0" rIns="0" bIns="0" numCol="1" anchor="t">
                <a:noAutofit/>
              </a:bodyPr>
              <a:lstStyle/>
              <a:p>
                <a:pPr defTabSz="642937">
                  <a:lnSpc>
                    <a:spcPct val="80000"/>
                  </a:lnSpc>
                  <a:spcBef>
                    <a:spcPts val="7700"/>
                  </a:spcBef>
                  <a:defRPr sz="7000" b="0">
                    <a:solidFill>
                      <a:srgbClr val="333333"/>
                    </a:solidFill>
                    <a:latin typeface="Helvetica Neue Thin"/>
                    <a:ea typeface="Helvetica Neue Thin"/>
                    <a:cs typeface="Helvetica Neue Thin"/>
                    <a:sym typeface="Helvetica Neue Thin"/>
                  </a:defRPr>
                </a:pPr>
                <a:endParaRPr/>
              </a:p>
            </p:txBody>
          </p:sp>
          <p:sp>
            <p:nvSpPr>
              <p:cNvPr id="343" name="Shape"/>
              <p:cNvSpPr/>
              <p:nvPr/>
            </p:nvSpPr>
            <p:spPr>
              <a:xfrm>
                <a:off x="0" y="0"/>
                <a:ext cx="9102829" cy="5697141"/>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rgbClr val="B9B9B9"/>
              </a:solidFill>
              <a:ln w="12700" cap="flat">
                <a:noFill/>
                <a:miter lim="400000"/>
              </a:ln>
              <a:effectLst/>
            </p:spPr>
            <p:txBody>
              <a:bodyPr wrap="square" lIns="0" tIns="0" rIns="0" bIns="0" numCol="1" anchor="t">
                <a:noAutofit/>
              </a:bodyPr>
              <a:lstStyle/>
              <a:p>
                <a:pPr defTabSz="642937">
                  <a:lnSpc>
                    <a:spcPct val="80000"/>
                  </a:lnSpc>
                  <a:spcBef>
                    <a:spcPts val="7700"/>
                  </a:spcBef>
                  <a:defRPr sz="7000" b="0">
                    <a:solidFill>
                      <a:srgbClr val="333333"/>
                    </a:solidFill>
                    <a:latin typeface="Helvetica Neue Thin"/>
                    <a:ea typeface="Helvetica Neue Thin"/>
                    <a:cs typeface="Helvetica Neue Thin"/>
                    <a:sym typeface="Helvetica Neue Thin"/>
                  </a:defRPr>
                </a:pPr>
                <a:endParaRPr/>
              </a:p>
            </p:txBody>
          </p:sp>
        </p:grpSp>
        <p:grpSp>
          <p:nvGrpSpPr>
            <p:cNvPr id="348" name="Group"/>
            <p:cNvGrpSpPr/>
            <p:nvPr/>
          </p:nvGrpSpPr>
          <p:grpSpPr>
            <a:xfrm>
              <a:off x="0" y="0"/>
              <a:ext cx="9111354" cy="2321719"/>
              <a:chOff x="0" y="0"/>
              <a:chExt cx="9111353" cy="2321718"/>
            </a:xfrm>
          </p:grpSpPr>
          <p:sp>
            <p:nvSpPr>
              <p:cNvPr id="345" name="Rectangle"/>
              <p:cNvSpPr/>
              <p:nvPr/>
            </p:nvSpPr>
            <p:spPr>
              <a:xfrm>
                <a:off x="0" y="0"/>
                <a:ext cx="9111354" cy="2321719"/>
              </a:xfrm>
              <a:prstGeom prst="rect">
                <a:avLst/>
              </a:prstGeom>
              <a:solidFill>
                <a:srgbClr val="3484C9"/>
              </a:solidFill>
              <a:ln w="12700" cap="flat">
                <a:noFill/>
                <a:miter lim="400000"/>
              </a:ln>
              <a:effectLst/>
            </p:spPr>
            <p:txBody>
              <a:bodyPr wrap="square" lIns="0" tIns="0" rIns="0" bIns="0" numCol="1" anchor="t">
                <a:noAutofit/>
              </a:bodyPr>
              <a:lstStyle/>
              <a:p>
                <a:pPr defTabSz="642937">
                  <a:lnSpc>
                    <a:spcPct val="80000"/>
                  </a:lnSpc>
                  <a:spcBef>
                    <a:spcPts val="7700"/>
                  </a:spcBef>
                  <a:defRPr sz="7000" b="0">
                    <a:solidFill>
                      <a:srgbClr val="333333"/>
                    </a:solidFill>
                    <a:latin typeface="Helvetica Neue Thin"/>
                    <a:ea typeface="Helvetica Neue Thin"/>
                    <a:cs typeface="Helvetica Neue Thin"/>
                    <a:sym typeface="Helvetica Neue Thin"/>
                  </a:defRPr>
                </a:pPr>
                <a:endParaRPr/>
              </a:p>
            </p:txBody>
          </p:sp>
          <p:sp>
            <p:nvSpPr>
              <p:cNvPr id="346" name="Eestkoste mudel, fookus kõrgkultuuril, kultuuri kunstiline ja ajalooline väärtus"/>
              <p:cNvSpPr txBox="1"/>
              <p:nvPr/>
            </p:nvSpPr>
            <p:spPr>
              <a:xfrm>
                <a:off x="3666781" y="267890"/>
                <a:ext cx="5092548" cy="17859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algn="l" defTabSz="821531">
                  <a:lnSpc>
                    <a:spcPct val="110000"/>
                  </a:lnSpc>
                  <a:spcBef>
                    <a:spcPts val="4200"/>
                  </a:spcBef>
                  <a:defRPr sz="2800" b="0">
                    <a:solidFill>
                      <a:srgbClr val="FFFFFF"/>
                    </a:solidFill>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Eestkoste mudel</a:t>
                </a:r>
                <a:r>
                  <a:t>, fookus kõrgkultuuril, kultuuri kunstiline ja ajalooline väärtus</a:t>
                </a:r>
              </a:p>
            </p:txBody>
          </p:sp>
          <p:sp>
            <p:nvSpPr>
              <p:cNvPr id="347" name="1.0"/>
              <p:cNvSpPr/>
              <p:nvPr/>
            </p:nvSpPr>
            <p:spPr>
              <a:xfrm>
                <a:off x="818440" y="267890"/>
                <a:ext cx="2169371" cy="17859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642937">
                  <a:lnSpc>
                    <a:spcPct val="80000"/>
                  </a:lnSpc>
                  <a:spcBef>
                    <a:spcPts val="7700"/>
                  </a:spcBef>
                  <a:defRPr sz="9800" b="0">
                    <a:solidFill>
                      <a:srgbClr val="FFFFFF"/>
                    </a:solidFill>
                    <a:latin typeface="Helvetica Neue UltraLight"/>
                    <a:ea typeface="Helvetica Neue UltraLight"/>
                    <a:cs typeface="Helvetica Neue UltraLight"/>
                    <a:sym typeface="Helvetica Neue UltraLight"/>
                  </a:defRPr>
                </a:lvl1pPr>
              </a:lstStyle>
              <a:p>
                <a:r>
                  <a:t>1.0</a:t>
                </a:r>
              </a:p>
            </p:txBody>
          </p:sp>
        </p:grpSp>
        <p:grpSp>
          <p:nvGrpSpPr>
            <p:cNvPr id="352" name="Group"/>
            <p:cNvGrpSpPr/>
            <p:nvPr/>
          </p:nvGrpSpPr>
          <p:grpSpPr>
            <a:xfrm>
              <a:off x="0" y="6786562"/>
              <a:ext cx="9105565" cy="2321720"/>
              <a:chOff x="0" y="0"/>
              <a:chExt cx="9105564" cy="2321718"/>
            </a:xfrm>
          </p:grpSpPr>
          <p:sp>
            <p:nvSpPr>
              <p:cNvPr id="349" name="Rectangle"/>
              <p:cNvSpPr/>
              <p:nvPr/>
            </p:nvSpPr>
            <p:spPr>
              <a:xfrm>
                <a:off x="0" y="0"/>
                <a:ext cx="9105565" cy="2321719"/>
              </a:xfrm>
              <a:prstGeom prst="rect">
                <a:avLst/>
              </a:prstGeom>
              <a:solidFill>
                <a:srgbClr val="3484C9"/>
              </a:solidFill>
              <a:ln w="12700" cap="flat">
                <a:noFill/>
                <a:miter lim="400000"/>
              </a:ln>
              <a:effectLst/>
            </p:spPr>
            <p:txBody>
              <a:bodyPr wrap="square" lIns="0" tIns="0" rIns="0" bIns="0" numCol="1" anchor="t">
                <a:noAutofit/>
              </a:bodyPr>
              <a:lstStyle/>
              <a:p>
                <a:pPr defTabSz="642937">
                  <a:lnSpc>
                    <a:spcPct val="80000"/>
                  </a:lnSpc>
                  <a:spcBef>
                    <a:spcPts val="7700"/>
                  </a:spcBef>
                  <a:defRPr sz="7000" b="0">
                    <a:solidFill>
                      <a:srgbClr val="333333"/>
                    </a:solidFill>
                    <a:latin typeface="Helvetica Neue Thin"/>
                    <a:ea typeface="Helvetica Neue Thin"/>
                    <a:cs typeface="Helvetica Neue Thin"/>
                    <a:sym typeface="Helvetica Neue Thin"/>
                  </a:defRPr>
                </a:pPr>
                <a:endParaRPr/>
              </a:p>
            </p:txBody>
          </p:sp>
          <p:sp>
            <p:nvSpPr>
              <p:cNvPr id="350" name="Sisuloomise kogukonnad, piir sisu loojate ja kasutajate vahel hägune, kultuuri laiemad mõjud"/>
              <p:cNvSpPr txBox="1"/>
              <p:nvPr/>
            </p:nvSpPr>
            <p:spPr>
              <a:xfrm>
                <a:off x="3654100" y="267890"/>
                <a:ext cx="5099663" cy="17859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algn="l" defTabSz="821531">
                  <a:lnSpc>
                    <a:spcPct val="110000"/>
                  </a:lnSpc>
                  <a:spcBef>
                    <a:spcPts val="4200"/>
                  </a:spcBef>
                  <a:defRPr sz="2800" b="0">
                    <a:solidFill>
                      <a:srgbClr val="FFFFFF"/>
                    </a:solidFill>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Sisuloomise kogukonnad</a:t>
                </a:r>
                <a:r>
                  <a:t>, piir sisu loojate ja kasutajate vahel hägune, kultuuri laiemad mõjud</a:t>
                </a:r>
              </a:p>
            </p:txBody>
          </p:sp>
          <p:sp>
            <p:nvSpPr>
              <p:cNvPr id="351" name="3.0"/>
              <p:cNvSpPr/>
              <p:nvPr/>
            </p:nvSpPr>
            <p:spPr>
              <a:xfrm>
                <a:off x="817920" y="267890"/>
                <a:ext cx="2167993" cy="17859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642937">
                  <a:lnSpc>
                    <a:spcPct val="80000"/>
                  </a:lnSpc>
                  <a:spcBef>
                    <a:spcPts val="7700"/>
                  </a:spcBef>
                  <a:defRPr sz="9800" b="0">
                    <a:solidFill>
                      <a:srgbClr val="FFFFFF"/>
                    </a:solidFill>
                    <a:latin typeface="Helvetica Neue UltraLight"/>
                    <a:ea typeface="Helvetica Neue UltraLight"/>
                    <a:cs typeface="Helvetica Neue UltraLight"/>
                    <a:sym typeface="Helvetica Neue UltraLight"/>
                  </a:defRPr>
                </a:lvl1pPr>
              </a:lstStyle>
              <a:p>
                <a:r>
                  <a:t>3.0</a:t>
                </a:r>
              </a:p>
            </p:txBody>
          </p:sp>
        </p:grpSp>
        <p:grpSp>
          <p:nvGrpSpPr>
            <p:cNvPr id="356" name="Group"/>
            <p:cNvGrpSpPr/>
            <p:nvPr/>
          </p:nvGrpSpPr>
          <p:grpSpPr>
            <a:xfrm>
              <a:off x="0" y="3393281"/>
              <a:ext cx="9102301" cy="2321719"/>
              <a:chOff x="0" y="0"/>
              <a:chExt cx="9102300" cy="2321718"/>
            </a:xfrm>
          </p:grpSpPr>
          <p:sp>
            <p:nvSpPr>
              <p:cNvPr id="353" name="Rectangle"/>
              <p:cNvSpPr/>
              <p:nvPr/>
            </p:nvSpPr>
            <p:spPr>
              <a:xfrm>
                <a:off x="0" y="0"/>
                <a:ext cx="9102301" cy="2321719"/>
              </a:xfrm>
              <a:prstGeom prst="rect">
                <a:avLst/>
              </a:prstGeom>
              <a:solidFill>
                <a:srgbClr val="3484C9"/>
              </a:solidFill>
              <a:ln w="12700" cap="flat">
                <a:noFill/>
                <a:miter lim="400000"/>
              </a:ln>
              <a:effectLst/>
            </p:spPr>
            <p:txBody>
              <a:bodyPr wrap="square" lIns="0" tIns="0" rIns="0" bIns="0" numCol="1" anchor="t">
                <a:noAutofit/>
              </a:bodyPr>
              <a:lstStyle/>
              <a:p>
                <a:pPr defTabSz="642937">
                  <a:lnSpc>
                    <a:spcPct val="80000"/>
                  </a:lnSpc>
                  <a:spcBef>
                    <a:spcPts val="7700"/>
                  </a:spcBef>
                  <a:defRPr sz="7000" b="0">
                    <a:solidFill>
                      <a:srgbClr val="333333"/>
                    </a:solidFill>
                    <a:latin typeface="Helvetica Neue Thin"/>
                    <a:ea typeface="Helvetica Neue Thin"/>
                    <a:cs typeface="Helvetica Neue Thin"/>
                    <a:sym typeface="Helvetica Neue Thin"/>
                  </a:defRPr>
                </a:pPr>
                <a:endParaRPr/>
              </a:p>
            </p:txBody>
          </p:sp>
          <p:sp>
            <p:nvSpPr>
              <p:cNvPr id="354" name="Loomemajanduse mudel, massikultuur - tootmine ja tarbimine, sisenemisel barjäärid, kultuuri majanduslik väärtus"/>
              <p:cNvSpPr txBox="1"/>
              <p:nvPr/>
            </p:nvSpPr>
            <p:spPr>
              <a:xfrm>
                <a:off x="3665820" y="79247"/>
                <a:ext cx="5084806" cy="20634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algn="l" defTabSz="821531">
                  <a:lnSpc>
                    <a:spcPct val="110000"/>
                  </a:lnSpc>
                  <a:spcBef>
                    <a:spcPts val="4200"/>
                  </a:spcBef>
                  <a:defRPr sz="2800" b="0">
                    <a:solidFill>
                      <a:srgbClr val="FFFFFF"/>
                    </a:solidFill>
                    <a:latin typeface="Helvetica Neue Light"/>
                    <a:ea typeface="Helvetica Neue Light"/>
                    <a:cs typeface="Helvetica Neue Light"/>
                    <a:sym typeface="Helvetica Neue Light"/>
                  </a:defRPr>
                </a:pPr>
                <a:r>
                  <a:rPr sz="2700" b="1" dirty="0" err="1">
                    <a:sym typeface="Helvetica Neue"/>
                  </a:rPr>
                  <a:t>Loomemajanduse</a:t>
                </a:r>
                <a:r>
                  <a:rPr sz="2700" b="1" dirty="0">
                    <a:sym typeface="Helvetica Neue"/>
                  </a:rPr>
                  <a:t> </a:t>
                </a:r>
                <a:r>
                  <a:rPr sz="2700" b="1" dirty="0" err="1">
                    <a:sym typeface="Helvetica Neue"/>
                  </a:rPr>
                  <a:t>mudel</a:t>
                </a:r>
                <a:r>
                  <a:rPr sz="2700" dirty="0"/>
                  <a:t>, </a:t>
                </a:r>
                <a:r>
                  <a:rPr sz="2700" dirty="0" err="1"/>
                  <a:t>massikultuur</a:t>
                </a:r>
                <a:r>
                  <a:rPr sz="2700" dirty="0"/>
                  <a:t> - </a:t>
                </a:r>
                <a:r>
                  <a:rPr sz="2700" dirty="0" err="1"/>
                  <a:t>tootmine</a:t>
                </a:r>
                <a:r>
                  <a:rPr sz="2700" dirty="0"/>
                  <a:t> ja </a:t>
                </a:r>
                <a:r>
                  <a:rPr sz="2700" dirty="0" err="1"/>
                  <a:t>tarbimine</a:t>
                </a:r>
                <a:r>
                  <a:rPr sz="2700" dirty="0"/>
                  <a:t>, </a:t>
                </a:r>
                <a:r>
                  <a:rPr sz="2700" dirty="0" err="1"/>
                  <a:t>sisenemisel</a:t>
                </a:r>
                <a:r>
                  <a:rPr sz="2700" dirty="0"/>
                  <a:t> </a:t>
                </a:r>
                <a:r>
                  <a:rPr sz="2700" dirty="0" err="1"/>
                  <a:t>barjäärid</a:t>
                </a:r>
                <a:r>
                  <a:rPr sz="2700" dirty="0"/>
                  <a:t>, </a:t>
                </a:r>
                <a:r>
                  <a:rPr sz="2700" dirty="0" err="1"/>
                  <a:t>kultuuri</a:t>
                </a:r>
                <a:r>
                  <a:rPr sz="2700" dirty="0"/>
                  <a:t> </a:t>
                </a:r>
                <a:r>
                  <a:rPr sz="2700" dirty="0" err="1"/>
                  <a:t>majanduslik</a:t>
                </a:r>
                <a:r>
                  <a:rPr sz="2700" dirty="0"/>
                  <a:t> </a:t>
                </a:r>
                <a:r>
                  <a:rPr sz="2700" dirty="0" err="1"/>
                  <a:t>väärtus</a:t>
                </a:r>
                <a:endParaRPr sz="2700" dirty="0"/>
              </a:p>
            </p:txBody>
          </p:sp>
          <p:sp>
            <p:nvSpPr>
              <p:cNvPr id="355" name="2.0"/>
              <p:cNvSpPr/>
              <p:nvPr/>
            </p:nvSpPr>
            <p:spPr>
              <a:xfrm>
                <a:off x="817627" y="267890"/>
                <a:ext cx="2167216" cy="17859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642937">
                  <a:lnSpc>
                    <a:spcPct val="80000"/>
                  </a:lnSpc>
                  <a:spcBef>
                    <a:spcPts val="7700"/>
                  </a:spcBef>
                  <a:defRPr sz="9800" b="0">
                    <a:solidFill>
                      <a:srgbClr val="FFFFFF"/>
                    </a:solidFill>
                    <a:latin typeface="Helvetica Neue UltraLight"/>
                    <a:ea typeface="Helvetica Neue UltraLight"/>
                    <a:cs typeface="Helvetica Neue UltraLight"/>
                    <a:sym typeface="Helvetica Neue UltraLight"/>
                  </a:defRPr>
                </a:lvl1pPr>
              </a:lstStyle>
              <a:p>
                <a:r>
                  <a:t>2.0</a:t>
                </a:r>
              </a:p>
            </p:txBody>
          </p:sp>
        </p:gr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trateegia osad"/>
          <p:cNvSpPr txBox="1">
            <a:spLocks noGrp="1"/>
          </p:cNvSpPr>
          <p:nvPr>
            <p:ph type="title"/>
          </p:nvPr>
        </p:nvSpPr>
        <p:spPr>
          <a:prstGeom prst="rect">
            <a:avLst/>
          </a:prstGeom>
        </p:spPr>
        <p:txBody>
          <a:bodyPr/>
          <a:lstStyle>
            <a:lvl1pPr>
              <a:lnSpc>
                <a:spcPct val="100000"/>
              </a:lnSpc>
              <a:defRPr b="1">
                <a:latin typeface="Helvetica"/>
                <a:ea typeface="Helvetica"/>
                <a:cs typeface="Helvetica"/>
                <a:sym typeface="Helvetica"/>
              </a:defRPr>
            </a:lvl1pPr>
          </a:lstStyle>
          <a:p>
            <a:r>
              <a:t>Strateegia osad</a:t>
            </a:r>
          </a:p>
        </p:txBody>
      </p:sp>
      <p:sp>
        <p:nvSpPr>
          <p:cNvPr id="459" name="Sihtrühmade analüüs ja kaasamiskava…"/>
          <p:cNvSpPr txBox="1">
            <a:spLocks noGrp="1"/>
          </p:cNvSpPr>
          <p:nvPr>
            <p:ph type="body" idx="1"/>
          </p:nvPr>
        </p:nvSpPr>
        <p:spPr>
          <a:xfrm>
            <a:off x="2425700" y="4572950"/>
            <a:ext cx="20641722" cy="7111050"/>
          </a:xfrm>
          <a:prstGeom prst="rect">
            <a:avLst/>
          </a:prstGeom>
        </p:spPr>
        <p:txBody>
          <a:bodyPr/>
          <a:lstStyle/>
          <a:p>
            <a:pPr marL="1028700" indent="-1028700">
              <a:lnSpc>
                <a:spcPct val="100000"/>
              </a:lnSpc>
              <a:spcBef>
                <a:spcPts val="1200"/>
              </a:spcBef>
              <a:buSzPct val="123000"/>
              <a:buChar char="•"/>
              <a:defRPr sz="5700" spc="0">
                <a:latin typeface="Helvetica"/>
                <a:ea typeface="Helvetica"/>
                <a:cs typeface="Helvetica"/>
                <a:sym typeface="Helvetica"/>
              </a:defRPr>
            </a:pPr>
            <a:r>
              <a:rPr b="1">
                <a:solidFill>
                  <a:srgbClr val="F8701D"/>
                </a:solidFill>
              </a:rPr>
              <a:t>Sihtrühmade</a:t>
            </a:r>
            <a:r>
              <a:t> analüüs ja kaasamiskava</a:t>
            </a:r>
          </a:p>
          <a:p>
            <a:pPr marL="1028700" indent="-1028700">
              <a:lnSpc>
                <a:spcPct val="100000"/>
              </a:lnSpc>
              <a:spcBef>
                <a:spcPts val="1200"/>
              </a:spcBef>
              <a:buSzPct val="123000"/>
              <a:buChar char="•"/>
              <a:defRPr sz="5700" spc="0">
                <a:latin typeface="Helvetica"/>
                <a:ea typeface="Helvetica"/>
                <a:cs typeface="Helvetica"/>
                <a:sym typeface="Helvetica"/>
              </a:defRPr>
            </a:pPr>
            <a:r>
              <a:rPr b="1">
                <a:solidFill>
                  <a:srgbClr val="F8701D"/>
                </a:solidFill>
              </a:rPr>
              <a:t>Seosed</a:t>
            </a:r>
            <a:r>
              <a:t> teiste arengukavadega</a:t>
            </a:r>
          </a:p>
          <a:p>
            <a:pPr marL="1028700" indent="-1028700">
              <a:lnSpc>
                <a:spcPct val="100000"/>
              </a:lnSpc>
              <a:spcBef>
                <a:spcPts val="1200"/>
              </a:spcBef>
              <a:buSzPct val="123000"/>
              <a:buChar char="•"/>
              <a:defRPr sz="5700" spc="0">
                <a:latin typeface="Helvetica"/>
                <a:ea typeface="Helvetica"/>
                <a:cs typeface="Helvetica"/>
                <a:sym typeface="Helvetica"/>
              </a:defRPr>
            </a:pPr>
            <a:r>
              <a:rPr b="1">
                <a:solidFill>
                  <a:srgbClr val="F8701D"/>
                </a:solidFill>
              </a:rPr>
              <a:t>Stsenaariumid</a:t>
            </a:r>
            <a:r>
              <a:t> ja alternatiivsed arenguvariandid</a:t>
            </a:r>
          </a:p>
          <a:p>
            <a:pPr marL="1028700" indent="-1028700">
              <a:lnSpc>
                <a:spcPct val="100000"/>
              </a:lnSpc>
              <a:spcBef>
                <a:spcPts val="1200"/>
              </a:spcBef>
              <a:buSzPct val="123000"/>
              <a:buChar char="•"/>
              <a:defRPr sz="5700" spc="0">
                <a:latin typeface="Helvetica"/>
                <a:ea typeface="Helvetica"/>
                <a:cs typeface="Helvetica"/>
                <a:sym typeface="Helvetica"/>
              </a:defRPr>
            </a:pPr>
            <a:r>
              <a:rPr b="1">
                <a:solidFill>
                  <a:srgbClr val="F8701D"/>
                </a:solidFill>
              </a:rPr>
              <a:t>Strateegia uuendamise</a:t>
            </a:r>
            <a:r>
              <a:t> protsess</a:t>
            </a:r>
          </a:p>
        </p:txBody>
      </p:sp>
      <p:sp>
        <p:nvSpPr>
          <p:cNvPr id="460"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Missioon"/>
          <p:cNvSpPr txBox="1">
            <a:spLocks noGrp="1"/>
          </p:cNvSpPr>
          <p:nvPr>
            <p:ph type="title"/>
          </p:nvPr>
        </p:nvSpPr>
        <p:spPr>
          <a:prstGeom prst="rect">
            <a:avLst/>
          </a:prstGeom>
        </p:spPr>
        <p:txBody>
          <a:bodyPr/>
          <a:lstStyle>
            <a:lvl1pPr>
              <a:lnSpc>
                <a:spcPct val="100000"/>
              </a:lnSpc>
              <a:defRPr b="1">
                <a:latin typeface="Helvetica Neue"/>
                <a:ea typeface="Helvetica Neue"/>
                <a:cs typeface="Helvetica Neue"/>
                <a:sym typeface="Helvetica Neue"/>
              </a:defRPr>
            </a:lvl1pPr>
          </a:lstStyle>
          <a:p>
            <a:r>
              <a:t>Missioon</a:t>
            </a:r>
          </a:p>
        </p:txBody>
      </p:sp>
      <p:sp>
        <p:nvSpPr>
          <p:cNvPr id="463" name="Organisatsiooni või valdkonna kutsumus ja kohustus, mis eesmärgil on ta ellu kutsutud või miks ta oma tegevusi teeb?"/>
          <p:cNvSpPr txBox="1">
            <a:spLocks noGrp="1"/>
          </p:cNvSpPr>
          <p:nvPr>
            <p:ph type="body" idx="1"/>
          </p:nvPr>
        </p:nvSpPr>
        <p:spPr>
          <a:xfrm>
            <a:off x="2425700" y="4572950"/>
            <a:ext cx="20641722" cy="7111050"/>
          </a:xfrm>
          <a:prstGeom prst="rect">
            <a:avLst/>
          </a:prstGeom>
        </p:spPr>
        <p:txBody>
          <a:bodyPr/>
          <a:lstStyle/>
          <a:p>
            <a:pPr>
              <a:lnSpc>
                <a:spcPct val="100000"/>
              </a:lnSpc>
              <a:spcBef>
                <a:spcPts val="1200"/>
              </a:spcBef>
              <a:defRPr sz="8100" spc="0">
                <a:latin typeface="Helvetica Neue"/>
                <a:ea typeface="Helvetica Neue"/>
                <a:cs typeface="Helvetica Neue"/>
                <a:sym typeface="Helvetica Neue"/>
              </a:defRPr>
            </a:pPr>
            <a:r>
              <a:t>Organisatsiooni või valdkonna </a:t>
            </a:r>
            <a:r>
              <a:rPr b="1">
                <a:solidFill>
                  <a:srgbClr val="F8701D"/>
                </a:solidFill>
              </a:rPr>
              <a:t>kutsumus ja kohustus</a:t>
            </a:r>
            <a:r>
              <a:t>, mis eesmärgil on ta ellu kutsutud või miks ta oma tegevusi teeb?</a:t>
            </a:r>
          </a:p>
        </p:txBody>
      </p:sp>
      <p:sp>
        <p:nvSpPr>
          <p:cNvPr id="464"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Visioon"/>
          <p:cNvSpPr txBox="1">
            <a:spLocks noGrp="1"/>
          </p:cNvSpPr>
          <p:nvPr>
            <p:ph type="title"/>
          </p:nvPr>
        </p:nvSpPr>
        <p:spPr>
          <a:prstGeom prst="rect">
            <a:avLst/>
          </a:prstGeom>
        </p:spPr>
        <p:txBody>
          <a:bodyPr/>
          <a:lstStyle>
            <a:lvl1pPr>
              <a:lnSpc>
                <a:spcPct val="100000"/>
              </a:lnSpc>
              <a:defRPr b="1">
                <a:latin typeface="Helvetica Neue"/>
                <a:ea typeface="Helvetica Neue"/>
                <a:cs typeface="Helvetica Neue"/>
                <a:sym typeface="Helvetica Neue"/>
              </a:defRPr>
            </a:lvl1pPr>
          </a:lstStyle>
          <a:p>
            <a:r>
              <a:t>Visioon</a:t>
            </a:r>
          </a:p>
        </p:txBody>
      </p:sp>
      <p:sp>
        <p:nvSpPr>
          <p:cNvPr id="467" name="Visioon on soovitud seisundi kirjeldamine mingil ajahetkel tulevikus.…"/>
          <p:cNvSpPr txBox="1">
            <a:spLocks noGrp="1"/>
          </p:cNvSpPr>
          <p:nvPr>
            <p:ph type="body" idx="1"/>
          </p:nvPr>
        </p:nvSpPr>
        <p:spPr>
          <a:xfrm>
            <a:off x="2425700" y="4572950"/>
            <a:ext cx="20641722" cy="7111050"/>
          </a:xfrm>
          <a:prstGeom prst="rect">
            <a:avLst/>
          </a:prstGeom>
        </p:spPr>
        <p:txBody>
          <a:bodyPr/>
          <a:lstStyle/>
          <a:p>
            <a:pPr>
              <a:lnSpc>
                <a:spcPct val="100000"/>
              </a:lnSpc>
              <a:spcBef>
                <a:spcPts val="1200"/>
              </a:spcBef>
              <a:defRPr sz="8100" spc="0">
                <a:latin typeface="Helvetica Neue"/>
                <a:ea typeface="Helvetica Neue"/>
                <a:cs typeface="Helvetica Neue"/>
                <a:sym typeface="Helvetica Neue"/>
              </a:defRPr>
            </a:pPr>
            <a:r>
              <a:t>Visioon on </a:t>
            </a:r>
            <a:r>
              <a:rPr b="1">
                <a:solidFill>
                  <a:srgbClr val="F8701D"/>
                </a:solidFill>
              </a:rPr>
              <a:t>soovitud seisundi kirjeldamine</a:t>
            </a:r>
            <a:r>
              <a:t> mingil ajahetkel tulevikus.</a:t>
            </a:r>
          </a:p>
          <a:p>
            <a:pPr>
              <a:lnSpc>
                <a:spcPct val="100000"/>
              </a:lnSpc>
              <a:spcBef>
                <a:spcPts val="1200"/>
              </a:spcBef>
              <a:defRPr sz="8100" spc="0">
                <a:latin typeface="Helvetica Neue"/>
                <a:ea typeface="Helvetica Neue"/>
                <a:cs typeface="Helvetica Neue"/>
                <a:sym typeface="Helvetica Neue"/>
              </a:defRPr>
            </a:pPr>
            <a:r>
              <a:t>Visioon selgitab, kes me tahaksime tulevikus olla ja mida me tahaksime tulevikus teha.</a:t>
            </a:r>
          </a:p>
        </p:txBody>
      </p:sp>
      <p:sp>
        <p:nvSpPr>
          <p:cNvPr id="468"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Väärtused"/>
          <p:cNvSpPr txBox="1">
            <a:spLocks noGrp="1"/>
          </p:cNvSpPr>
          <p:nvPr>
            <p:ph type="title"/>
          </p:nvPr>
        </p:nvSpPr>
        <p:spPr>
          <a:prstGeom prst="rect">
            <a:avLst/>
          </a:prstGeom>
        </p:spPr>
        <p:txBody>
          <a:bodyPr/>
          <a:lstStyle>
            <a:lvl1pPr>
              <a:lnSpc>
                <a:spcPct val="100000"/>
              </a:lnSpc>
              <a:defRPr b="1">
                <a:latin typeface="Helvetica Neue"/>
                <a:ea typeface="Helvetica Neue"/>
                <a:cs typeface="Helvetica Neue"/>
                <a:sym typeface="Helvetica Neue"/>
              </a:defRPr>
            </a:lvl1pPr>
          </a:lstStyle>
          <a:p>
            <a:r>
              <a:t>Väärtused</a:t>
            </a:r>
          </a:p>
        </p:txBody>
      </p:sp>
      <p:sp>
        <p:nvSpPr>
          <p:cNvPr id="471" name="Alati on olulisem väärtuste kokkuleppimise protsess kui lõpptulemus…"/>
          <p:cNvSpPr txBox="1">
            <a:spLocks noGrp="1"/>
          </p:cNvSpPr>
          <p:nvPr>
            <p:ph type="body" idx="1"/>
          </p:nvPr>
        </p:nvSpPr>
        <p:spPr>
          <a:xfrm>
            <a:off x="2425700" y="4572950"/>
            <a:ext cx="20641722" cy="7111050"/>
          </a:xfrm>
          <a:prstGeom prst="rect">
            <a:avLst/>
          </a:prstGeom>
        </p:spPr>
        <p:txBody>
          <a:bodyPr/>
          <a:lstStyle/>
          <a:p>
            <a:pPr marL="990123" indent="-990123" defTabSz="635634">
              <a:lnSpc>
                <a:spcPct val="100000"/>
              </a:lnSpc>
              <a:spcBef>
                <a:spcPts val="900"/>
              </a:spcBef>
              <a:buClr>
                <a:srgbClr val="F56F2A"/>
              </a:buClr>
              <a:buSzPct val="80000"/>
              <a:buChar char="•"/>
              <a:defRPr sz="6237" spc="0">
                <a:latin typeface="Helvetica Neue"/>
                <a:ea typeface="Helvetica Neue"/>
                <a:cs typeface="Helvetica Neue"/>
                <a:sym typeface="Helvetica Neue"/>
              </a:defRPr>
            </a:pPr>
            <a:r>
              <a:t>Alati on olulisem väärtuste kokkuleppimise protsess kui lõpptulemus</a:t>
            </a:r>
          </a:p>
          <a:p>
            <a:pPr marL="990123" indent="-990123" defTabSz="635634">
              <a:lnSpc>
                <a:spcPct val="100000"/>
              </a:lnSpc>
              <a:spcBef>
                <a:spcPts val="900"/>
              </a:spcBef>
              <a:buClr>
                <a:srgbClr val="F56F2A"/>
              </a:buClr>
              <a:buSzPct val="80000"/>
              <a:buChar char="•"/>
              <a:defRPr sz="6237" spc="0">
                <a:latin typeface="Helvetica Neue"/>
                <a:ea typeface="Helvetica Neue"/>
                <a:cs typeface="Helvetica Neue"/>
                <a:sym typeface="Helvetica Neue"/>
              </a:defRPr>
            </a:pPr>
            <a:r>
              <a:t>Väärtused peavad olema jagatud ja teadvustatud</a:t>
            </a:r>
          </a:p>
          <a:p>
            <a:pPr marL="990123" indent="-990123" defTabSz="635634">
              <a:lnSpc>
                <a:spcPct val="100000"/>
              </a:lnSpc>
              <a:spcBef>
                <a:spcPts val="900"/>
              </a:spcBef>
              <a:buClr>
                <a:srgbClr val="F56F2A"/>
              </a:buClr>
              <a:buSzPct val="80000"/>
              <a:buChar char="•"/>
              <a:defRPr sz="6237" spc="0">
                <a:latin typeface="Helvetica Neue"/>
                <a:ea typeface="Helvetica Neue"/>
                <a:cs typeface="Helvetica Neue"/>
                <a:sym typeface="Helvetica Neue"/>
              </a:defRPr>
            </a:pPr>
            <a:r>
              <a:t>Need on aluseks probleemidel lahendamiseks konfliktsetes olukordades</a:t>
            </a:r>
          </a:p>
          <a:p>
            <a:pPr marL="990123" indent="-990123" defTabSz="635634">
              <a:lnSpc>
                <a:spcPct val="100000"/>
              </a:lnSpc>
              <a:spcBef>
                <a:spcPts val="900"/>
              </a:spcBef>
              <a:buClr>
                <a:srgbClr val="F56F2A"/>
              </a:buClr>
              <a:buSzPct val="80000"/>
              <a:buChar char="•"/>
              <a:defRPr sz="6237" spc="0">
                <a:latin typeface="Helvetica Neue"/>
                <a:ea typeface="Helvetica Neue"/>
                <a:cs typeface="Helvetica Neue"/>
                <a:sym typeface="Helvetica Neue"/>
              </a:defRPr>
            </a:pPr>
            <a:r>
              <a:t>Organisatsiooni tasandil peaks väärtused olema seotud nii värbamise kui ka tagasisidestamise protsessiga</a:t>
            </a:r>
          </a:p>
        </p:txBody>
      </p:sp>
      <p:sp>
        <p:nvSpPr>
          <p:cNvPr id="472"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4"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grpSp>
        <p:nvGrpSpPr>
          <p:cNvPr id="501" name="Group"/>
          <p:cNvGrpSpPr/>
          <p:nvPr/>
        </p:nvGrpSpPr>
        <p:grpSpPr>
          <a:xfrm>
            <a:off x="3297946" y="1828956"/>
            <a:ext cx="17788108" cy="10058088"/>
            <a:chOff x="0" y="0"/>
            <a:chExt cx="17788106" cy="10058087"/>
          </a:xfrm>
        </p:grpSpPr>
        <p:sp>
          <p:nvSpPr>
            <p:cNvPr id="475" name="SWOT analüüs"/>
            <p:cNvSpPr txBox="1"/>
            <p:nvPr/>
          </p:nvSpPr>
          <p:spPr>
            <a:xfrm>
              <a:off x="0" y="0"/>
              <a:ext cx="17788107" cy="10896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b">
              <a:noAutofit/>
            </a:bodyPr>
            <a:lstStyle>
              <a:lvl1pPr defTabSz="457200">
                <a:lnSpc>
                  <a:spcPct val="90000"/>
                </a:lnSpc>
                <a:spcBef>
                  <a:spcPts val="5500"/>
                </a:spcBef>
                <a:defRPr sz="6000">
                  <a:solidFill>
                    <a:srgbClr val="3483C9"/>
                  </a:solidFill>
                </a:defRPr>
              </a:lvl1pPr>
            </a:lstStyle>
            <a:p>
              <a:r>
                <a:t>SWOT analüüs</a:t>
              </a:r>
            </a:p>
          </p:txBody>
        </p:sp>
        <p:grpSp>
          <p:nvGrpSpPr>
            <p:cNvPr id="500" name="Group"/>
            <p:cNvGrpSpPr/>
            <p:nvPr/>
          </p:nvGrpSpPr>
          <p:grpSpPr>
            <a:xfrm>
              <a:off x="430" y="1645039"/>
              <a:ext cx="17787246" cy="8413049"/>
              <a:chOff x="0" y="0"/>
              <a:chExt cx="17787244" cy="8413048"/>
            </a:xfrm>
          </p:grpSpPr>
          <p:grpSp>
            <p:nvGrpSpPr>
              <p:cNvPr id="481" name="Group"/>
              <p:cNvGrpSpPr/>
              <p:nvPr/>
            </p:nvGrpSpPr>
            <p:grpSpPr>
              <a:xfrm>
                <a:off x="-1" y="4317501"/>
                <a:ext cx="8792308" cy="4095548"/>
                <a:chOff x="0" y="0"/>
                <a:chExt cx="8792306" cy="4095546"/>
              </a:xfrm>
            </p:grpSpPr>
            <p:grpSp>
              <p:nvGrpSpPr>
                <p:cNvPr id="478" name="Group"/>
                <p:cNvGrpSpPr/>
                <p:nvPr/>
              </p:nvGrpSpPr>
              <p:grpSpPr>
                <a:xfrm>
                  <a:off x="0" y="1075904"/>
                  <a:ext cx="1942876" cy="1942877"/>
                  <a:chOff x="0" y="0"/>
                  <a:chExt cx="1942875" cy="1942875"/>
                </a:xfrm>
              </p:grpSpPr>
              <p:sp>
                <p:nvSpPr>
                  <p:cNvPr id="476" name="Circle"/>
                  <p:cNvSpPr/>
                  <p:nvPr/>
                </p:nvSpPr>
                <p:spPr>
                  <a:xfrm>
                    <a:off x="0" y="0"/>
                    <a:ext cx="1942876" cy="1942876"/>
                  </a:xfrm>
                  <a:prstGeom prst="ellipse">
                    <a:avLst/>
                  </a:prstGeom>
                  <a:solidFill>
                    <a:srgbClr val="72B1D7"/>
                  </a:solidFill>
                  <a:ln w="12700" cap="flat">
                    <a:noFill/>
                    <a:miter lim="400000"/>
                  </a:ln>
                  <a:effectLst/>
                </p:spPr>
                <p:txBody>
                  <a:bodyPr wrap="square" lIns="0" tIns="0" rIns="0" bIns="0" numCol="1" anchor="t">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477" name="Shape"/>
                  <p:cNvSpPr/>
                  <p:nvPr/>
                </p:nvSpPr>
                <p:spPr>
                  <a:xfrm>
                    <a:off x="449775" y="416330"/>
                    <a:ext cx="1043326" cy="1110216"/>
                  </a:xfrm>
                  <a:custGeom>
                    <a:avLst/>
                    <a:gdLst/>
                    <a:ahLst/>
                    <a:cxnLst>
                      <a:cxn ang="0">
                        <a:pos x="wd2" y="hd2"/>
                      </a:cxn>
                      <a:cxn ang="5400000">
                        <a:pos x="wd2" y="hd2"/>
                      </a:cxn>
                      <a:cxn ang="10800000">
                        <a:pos x="wd2" y="hd2"/>
                      </a:cxn>
                      <a:cxn ang="16200000">
                        <a:pos x="wd2" y="hd2"/>
                      </a:cxn>
                    </a:cxnLst>
                    <a:rect l="0" t="0" r="r" b="b"/>
                    <a:pathLst>
                      <a:path w="21600" h="21600" extrusionOk="0">
                        <a:moveTo>
                          <a:pt x="5154" y="13431"/>
                        </a:moveTo>
                        <a:cubicBezTo>
                          <a:pt x="5369" y="14251"/>
                          <a:pt x="5712" y="14988"/>
                          <a:pt x="6185" y="15643"/>
                        </a:cubicBezTo>
                        <a:cubicBezTo>
                          <a:pt x="6656" y="16299"/>
                          <a:pt x="7272" y="16824"/>
                          <a:pt x="8031" y="17219"/>
                        </a:cubicBezTo>
                        <a:cubicBezTo>
                          <a:pt x="8789" y="17615"/>
                          <a:pt x="9712" y="17812"/>
                          <a:pt x="10800" y="17812"/>
                        </a:cubicBezTo>
                        <a:cubicBezTo>
                          <a:pt x="11887" y="17812"/>
                          <a:pt x="12810" y="17615"/>
                          <a:pt x="13569" y="17219"/>
                        </a:cubicBezTo>
                        <a:cubicBezTo>
                          <a:pt x="14328" y="16824"/>
                          <a:pt x="14943" y="16299"/>
                          <a:pt x="15415" y="15643"/>
                        </a:cubicBezTo>
                        <a:cubicBezTo>
                          <a:pt x="15887" y="14988"/>
                          <a:pt x="16231" y="14251"/>
                          <a:pt x="16446" y="13431"/>
                        </a:cubicBezTo>
                        <a:cubicBezTo>
                          <a:pt x="16661" y="12612"/>
                          <a:pt x="16769" y="11769"/>
                          <a:pt x="16769" y="10901"/>
                        </a:cubicBezTo>
                        <a:cubicBezTo>
                          <a:pt x="16769" y="9995"/>
                          <a:pt x="16661" y="9119"/>
                          <a:pt x="16446" y="8270"/>
                        </a:cubicBezTo>
                        <a:cubicBezTo>
                          <a:pt x="16231" y="7422"/>
                          <a:pt x="15887" y="6665"/>
                          <a:pt x="15415" y="6000"/>
                        </a:cubicBezTo>
                        <a:cubicBezTo>
                          <a:pt x="14943" y="5335"/>
                          <a:pt x="14328" y="4805"/>
                          <a:pt x="13569" y="4410"/>
                        </a:cubicBezTo>
                        <a:cubicBezTo>
                          <a:pt x="12810" y="4015"/>
                          <a:pt x="11887" y="3817"/>
                          <a:pt x="10800" y="3817"/>
                        </a:cubicBezTo>
                        <a:cubicBezTo>
                          <a:pt x="9712" y="3817"/>
                          <a:pt x="8789" y="4015"/>
                          <a:pt x="8031" y="4410"/>
                        </a:cubicBezTo>
                        <a:cubicBezTo>
                          <a:pt x="7272" y="4805"/>
                          <a:pt x="6656" y="5335"/>
                          <a:pt x="6185" y="6000"/>
                        </a:cubicBezTo>
                        <a:cubicBezTo>
                          <a:pt x="5712" y="6665"/>
                          <a:pt x="5369" y="7422"/>
                          <a:pt x="5154" y="8270"/>
                        </a:cubicBezTo>
                        <a:cubicBezTo>
                          <a:pt x="4938" y="9119"/>
                          <a:pt x="4831" y="9995"/>
                          <a:pt x="4831" y="10901"/>
                        </a:cubicBezTo>
                        <a:cubicBezTo>
                          <a:pt x="4831" y="11769"/>
                          <a:pt x="4938" y="12612"/>
                          <a:pt x="5154" y="13431"/>
                        </a:cubicBezTo>
                        <a:close/>
                        <a:moveTo>
                          <a:pt x="738" y="6607"/>
                        </a:moveTo>
                        <a:cubicBezTo>
                          <a:pt x="1231" y="5287"/>
                          <a:pt x="1938" y="4135"/>
                          <a:pt x="2861" y="3152"/>
                        </a:cubicBezTo>
                        <a:cubicBezTo>
                          <a:pt x="3785" y="2169"/>
                          <a:pt x="4918" y="1398"/>
                          <a:pt x="6262" y="839"/>
                        </a:cubicBezTo>
                        <a:cubicBezTo>
                          <a:pt x="7605" y="280"/>
                          <a:pt x="9118" y="0"/>
                          <a:pt x="10800" y="0"/>
                        </a:cubicBezTo>
                        <a:cubicBezTo>
                          <a:pt x="12502" y="0"/>
                          <a:pt x="14020" y="280"/>
                          <a:pt x="15354" y="839"/>
                        </a:cubicBezTo>
                        <a:cubicBezTo>
                          <a:pt x="16687" y="1398"/>
                          <a:pt x="17815" y="2169"/>
                          <a:pt x="18738" y="3152"/>
                        </a:cubicBezTo>
                        <a:cubicBezTo>
                          <a:pt x="19661" y="4135"/>
                          <a:pt x="20369" y="5287"/>
                          <a:pt x="20862" y="6607"/>
                        </a:cubicBezTo>
                        <a:cubicBezTo>
                          <a:pt x="21354" y="7928"/>
                          <a:pt x="21600" y="9359"/>
                          <a:pt x="21600" y="10901"/>
                        </a:cubicBezTo>
                        <a:cubicBezTo>
                          <a:pt x="21600" y="12405"/>
                          <a:pt x="21354" y="13807"/>
                          <a:pt x="20862" y="15108"/>
                        </a:cubicBezTo>
                        <a:cubicBezTo>
                          <a:pt x="20369" y="16410"/>
                          <a:pt x="19661" y="17542"/>
                          <a:pt x="18738" y="18506"/>
                        </a:cubicBezTo>
                        <a:cubicBezTo>
                          <a:pt x="17815" y="19470"/>
                          <a:pt x="16687" y="20227"/>
                          <a:pt x="15354" y="20776"/>
                        </a:cubicBezTo>
                        <a:cubicBezTo>
                          <a:pt x="14020" y="21325"/>
                          <a:pt x="12502" y="21600"/>
                          <a:pt x="10800" y="21600"/>
                        </a:cubicBezTo>
                        <a:cubicBezTo>
                          <a:pt x="9118" y="21600"/>
                          <a:pt x="7605" y="21325"/>
                          <a:pt x="6262" y="20776"/>
                        </a:cubicBezTo>
                        <a:cubicBezTo>
                          <a:pt x="4918" y="20227"/>
                          <a:pt x="3785" y="19470"/>
                          <a:pt x="2861" y="18506"/>
                        </a:cubicBezTo>
                        <a:cubicBezTo>
                          <a:pt x="1938" y="17542"/>
                          <a:pt x="1231" y="16410"/>
                          <a:pt x="738" y="15108"/>
                        </a:cubicBezTo>
                        <a:cubicBezTo>
                          <a:pt x="246" y="13807"/>
                          <a:pt x="0" y="12405"/>
                          <a:pt x="0" y="10901"/>
                        </a:cubicBezTo>
                        <a:cubicBezTo>
                          <a:pt x="0" y="9359"/>
                          <a:pt x="246" y="7928"/>
                          <a:pt x="738" y="6607"/>
                        </a:cubicBezTo>
                        <a:close/>
                      </a:path>
                    </a:pathLst>
                  </a:custGeom>
                  <a:solidFill>
                    <a:srgbClr val="FFFFFF"/>
                  </a:solidFill>
                  <a:ln w="12700" cap="flat">
                    <a:noFill/>
                    <a:miter lim="400000"/>
                  </a:ln>
                  <a:effectLst/>
                </p:spPr>
                <p:txBody>
                  <a:bodyPr wrap="square" lIns="0" tIns="0" rIns="0" bIns="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grpSp>
            <p:sp>
              <p:nvSpPr>
                <p:cNvPr id="479" name="Shape"/>
                <p:cNvSpPr/>
                <p:nvPr/>
              </p:nvSpPr>
              <p:spPr>
                <a:xfrm>
                  <a:off x="1018163" y="0"/>
                  <a:ext cx="7774144" cy="4095547"/>
                </a:xfrm>
                <a:custGeom>
                  <a:avLst/>
                  <a:gdLst/>
                  <a:ahLst/>
                  <a:cxnLst>
                    <a:cxn ang="0">
                      <a:pos x="wd2" y="hd2"/>
                    </a:cxn>
                    <a:cxn ang="5400000">
                      <a:pos x="wd2" y="hd2"/>
                    </a:cxn>
                    <a:cxn ang="10800000">
                      <a:pos x="wd2" y="hd2"/>
                    </a:cxn>
                    <a:cxn ang="16200000">
                      <a:pos x="wd2" y="hd2"/>
                    </a:cxn>
                  </a:cxnLst>
                  <a:rect l="0" t="0" r="r" b="b"/>
                  <a:pathLst>
                    <a:path w="21600" h="21600" extrusionOk="0">
                      <a:moveTo>
                        <a:pt x="1172" y="0"/>
                      </a:moveTo>
                      <a:cubicBezTo>
                        <a:pt x="1002" y="0"/>
                        <a:pt x="874" y="0"/>
                        <a:pt x="767" y="13"/>
                      </a:cubicBezTo>
                      <a:cubicBezTo>
                        <a:pt x="660" y="27"/>
                        <a:pt x="572" y="54"/>
                        <a:pt x="482" y="108"/>
                      </a:cubicBezTo>
                      <a:cubicBezTo>
                        <a:pt x="383" y="177"/>
                        <a:pt x="295" y="284"/>
                        <a:pt x="222" y="422"/>
                      </a:cubicBezTo>
                      <a:cubicBezTo>
                        <a:pt x="150" y="560"/>
                        <a:pt x="93" y="727"/>
                        <a:pt x="57" y="915"/>
                      </a:cubicBezTo>
                      <a:cubicBezTo>
                        <a:pt x="28" y="1086"/>
                        <a:pt x="14" y="1252"/>
                        <a:pt x="7" y="1455"/>
                      </a:cubicBezTo>
                      <a:cubicBezTo>
                        <a:pt x="0" y="1658"/>
                        <a:pt x="0" y="1898"/>
                        <a:pt x="0" y="2216"/>
                      </a:cubicBezTo>
                      <a:lnTo>
                        <a:pt x="0" y="4770"/>
                      </a:lnTo>
                      <a:cubicBezTo>
                        <a:pt x="768" y="4833"/>
                        <a:pt x="1527" y="5413"/>
                        <a:pt x="2114" y="6526"/>
                      </a:cubicBezTo>
                      <a:cubicBezTo>
                        <a:pt x="3357" y="8885"/>
                        <a:pt x="3357" y="12712"/>
                        <a:pt x="2114" y="15072"/>
                      </a:cubicBezTo>
                      <a:cubicBezTo>
                        <a:pt x="1527" y="16185"/>
                        <a:pt x="768" y="16767"/>
                        <a:pt x="0" y="16830"/>
                      </a:cubicBezTo>
                      <a:lnTo>
                        <a:pt x="0" y="19373"/>
                      </a:lnTo>
                      <a:cubicBezTo>
                        <a:pt x="0" y="19696"/>
                        <a:pt x="0" y="19938"/>
                        <a:pt x="7" y="20143"/>
                      </a:cubicBezTo>
                      <a:cubicBezTo>
                        <a:pt x="14" y="20347"/>
                        <a:pt x="28" y="20514"/>
                        <a:pt x="57" y="20685"/>
                      </a:cubicBezTo>
                      <a:cubicBezTo>
                        <a:pt x="93" y="20873"/>
                        <a:pt x="150" y="21040"/>
                        <a:pt x="222" y="21178"/>
                      </a:cubicBezTo>
                      <a:cubicBezTo>
                        <a:pt x="295" y="21316"/>
                        <a:pt x="383" y="21423"/>
                        <a:pt x="482" y="21492"/>
                      </a:cubicBezTo>
                      <a:cubicBezTo>
                        <a:pt x="572" y="21546"/>
                        <a:pt x="660" y="21573"/>
                        <a:pt x="767" y="21587"/>
                      </a:cubicBezTo>
                      <a:cubicBezTo>
                        <a:pt x="874" y="21600"/>
                        <a:pt x="1000" y="21600"/>
                        <a:pt x="1167" y="21600"/>
                      </a:cubicBezTo>
                      <a:lnTo>
                        <a:pt x="20428" y="21600"/>
                      </a:lnTo>
                      <a:cubicBezTo>
                        <a:pt x="20598" y="21600"/>
                        <a:pt x="20726" y="21600"/>
                        <a:pt x="20833" y="21587"/>
                      </a:cubicBezTo>
                      <a:cubicBezTo>
                        <a:pt x="20940" y="21573"/>
                        <a:pt x="21028" y="21546"/>
                        <a:pt x="21118" y="21492"/>
                      </a:cubicBezTo>
                      <a:cubicBezTo>
                        <a:pt x="21217" y="21423"/>
                        <a:pt x="21305" y="21316"/>
                        <a:pt x="21378" y="21178"/>
                      </a:cubicBezTo>
                      <a:cubicBezTo>
                        <a:pt x="21450" y="21040"/>
                        <a:pt x="21507" y="20873"/>
                        <a:pt x="21543" y="20685"/>
                      </a:cubicBezTo>
                      <a:cubicBezTo>
                        <a:pt x="21572" y="20514"/>
                        <a:pt x="21586" y="20348"/>
                        <a:pt x="21593" y="20145"/>
                      </a:cubicBezTo>
                      <a:cubicBezTo>
                        <a:pt x="21600" y="19942"/>
                        <a:pt x="21600" y="19702"/>
                        <a:pt x="21600" y="19384"/>
                      </a:cubicBezTo>
                      <a:lnTo>
                        <a:pt x="21600" y="2227"/>
                      </a:lnTo>
                      <a:cubicBezTo>
                        <a:pt x="21600" y="1904"/>
                        <a:pt x="21600" y="1662"/>
                        <a:pt x="21593" y="1457"/>
                      </a:cubicBezTo>
                      <a:cubicBezTo>
                        <a:pt x="21586" y="1253"/>
                        <a:pt x="21572" y="1086"/>
                        <a:pt x="21543" y="915"/>
                      </a:cubicBezTo>
                      <a:cubicBezTo>
                        <a:pt x="21507" y="727"/>
                        <a:pt x="21450" y="560"/>
                        <a:pt x="21378" y="422"/>
                      </a:cubicBezTo>
                      <a:cubicBezTo>
                        <a:pt x="21305" y="284"/>
                        <a:pt x="21217" y="177"/>
                        <a:pt x="21118" y="108"/>
                      </a:cubicBezTo>
                      <a:cubicBezTo>
                        <a:pt x="21028" y="54"/>
                        <a:pt x="20940" y="27"/>
                        <a:pt x="20833" y="13"/>
                      </a:cubicBezTo>
                      <a:cubicBezTo>
                        <a:pt x="20726" y="0"/>
                        <a:pt x="20600" y="0"/>
                        <a:pt x="20433" y="0"/>
                      </a:cubicBezTo>
                      <a:lnTo>
                        <a:pt x="1172" y="0"/>
                      </a:lnTo>
                      <a:close/>
                    </a:path>
                  </a:pathLst>
                </a:custGeom>
                <a:solidFill>
                  <a:srgbClr val="E5E5E5"/>
                </a:solidFill>
                <a:ln w="12700" cap="flat">
                  <a:noFill/>
                  <a:miter lim="400000"/>
                </a:ln>
                <a:effectLst/>
              </p:spPr>
              <p:txBody>
                <a:bodyPr wrap="square" lIns="0" tIns="0" rIns="0" bIns="0" numCol="1" anchor="ctr">
                  <a:noAutofit/>
                </a:bodyPr>
                <a:lstStyle/>
                <a:p>
                  <a:pPr algn="l" defTabSz="584200">
                    <a:lnSpc>
                      <a:spcPct val="120000"/>
                    </a:lnSpc>
                    <a:spcBef>
                      <a:spcPts val="1000"/>
                    </a:spcBef>
                    <a:defRPr sz="1600" b="0">
                      <a:solidFill>
                        <a:srgbClr val="4D4D4D"/>
                      </a:solidFill>
                      <a:latin typeface="Helvetica Neue Light"/>
                      <a:ea typeface="Helvetica Neue Light"/>
                      <a:cs typeface="Helvetica Neue Light"/>
                      <a:sym typeface="Helvetica Neue Light"/>
                    </a:defRPr>
                  </a:pPr>
                  <a:endParaRPr/>
                </a:p>
              </p:txBody>
            </p:sp>
            <p:sp>
              <p:nvSpPr>
                <p:cNvPr id="480" name="Group"/>
                <p:cNvSpPr txBox="1"/>
                <p:nvPr/>
              </p:nvSpPr>
              <p:spPr>
                <a:xfrm>
                  <a:off x="2593169" y="429854"/>
                  <a:ext cx="5396878" cy="6555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l" defTabSz="457200">
                    <a:spcBef>
                      <a:spcPts val="5500"/>
                    </a:spcBef>
                    <a:defRPr sz="4000">
                      <a:solidFill>
                        <a:srgbClr val="3483C9"/>
                      </a:solidFill>
                    </a:defRPr>
                  </a:lvl1pPr>
                </a:lstStyle>
                <a:p>
                  <a:r>
                    <a:t>Võimalused</a:t>
                  </a:r>
                </a:p>
              </p:txBody>
            </p:sp>
          </p:grpSp>
          <p:grpSp>
            <p:nvGrpSpPr>
              <p:cNvPr id="487" name="Group"/>
              <p:cNvGrpSpPr/>
              <p:nvPr/>
            </p:nvGrpSpPr>
            <p:grpSpPr>
              <a:xfrm>
                <a:off x="-1" y="0"/>
                <a:ext cx="8792308" cy="4095547"/>
                <a:chOff x="0" y="0"/>
                <a:chExt cx="8792306" cy="4095546"/>
              </a:xfrm>
            </p:grpSpPr>
            <p:sp>
              <p:nvSpPr>
                <p:cNvPr id="482" name="Shape"/>
                <p:cNvSpPr/>
                <p:nvPr/>
              </p:nvSpPr>
              <p:spPr>
                <a:xfrm>
                  <a:off x="1018163" y="0"/>
                  <a:ext cx="7774144" cy="4095547"/>
                </a:xfrm>
                <a:custGeom>
                  <a:avLst/>
                  <a:gdLst/>
                  <a:ahLst/>
                  <a:cxnLst>
                    <a:cxn ang="0">
                      <a:pos x="wd2" y="hd2"/>
                    </a:cxn>
                    <a:cxn ang="5400000">
                      <a:pos x="wd2" y="hd2"/>
                    </a:cxn>
                    <a:cxn ang="10800000">
                      <a:pos x="wd2" y="hd2"/>
                    </a:cxn>
                    <a:cxn ang="16200000">
                      <a:pos x="wd2" y="hd2"/>
                    </a:cxn>
                  </a:cxnLst>
                  <a:rect l="0" t="0" r="r" b="b"/>
                  <a:pathLst>
                    <a:path w="21600" h="21600" extrusionOk="0">
                      <a:moveTo>
                        <a:pt x="1172" y="0"/>
                      </a:moveTo>
                      <a:cubicBezTo>
                        <a:pt x="1002" y="0"/>
                        <a:pt x="874" y="0"/>
                        <a:pt x="767" y="13"/>
                      </a:cubicBezTo>
                      <a:cubicBezTo>
                        <a:pt x="660" y="27"/>
                        <a:pt x="572" y="54"/>
                        <a:pt x="482" y="108"/>
                      </a:cubicBezTo>
                      <a:cubicBezTo>
                        <a:pt x="383" y="177"/>
                        <a:pt x="295" y="284"/>
                        <a:pt x="222" y="422"/>
                      </a:cubicBezTo>
                      <a:cubicBezTo>
                        <a:pt x="150" y="560"/>
                        <a:pt x="93" y="727"/>
                        <a:pt x="57" y="915"/>
                      </a:cubicBezTo>
                      <a:cubicBezTo>
                        <a:pt x="28" y="1086"/>
                        <a:pt x="14" y="1252"/>
                        <a:pt x="7" y="1455"/>
                      </a:cubicBezTo>
                      <a:cubicBezTo>
                        <a:pt x="0" y="1658"/>
                        <a:pt x="0" y="1898"/>
                        <a:pt x="0" y="2216"/>
                      </a:cubicBezTo>
                      <a:lnTo>
                        <a:pt x="0" y="4770"/>
                      </a:lnTo>
                      <a:cubicBezTo>
                        <a:pt x="768" y="4833"/>
                        <a:pt x="1527" y="5413"/>
                        <a:pt x="2114" y="6526"/>
                      </a:cubicBezTo>
                      <a:cubicBezTo>
                        <a:pt x="3357" y="8885"/>
                        <a:pt x="3357" y="12712"/>
                        <a:pt x="2114" y="15072"/>
                      </a:cubicBezTo>
                      <a:cubicBezTo>
                        <a:pt x="1527" y="16185"/>
                        <a:pt x="768" y="16767"/>
                        <a:pt x="0" y="16830"/>
                      </a:cubicBezTo>
                      <a:lnTo>
                        <a:pt x="0" y="19373"/>
                      </a:lnTo>
                      <a:cubicBezTo>
                        <a:pt x="0" y="19696"/>
                        <a:pt x="0" y="19938"/>
                        <a:pt x="7" y="20143"/>
                      </a:cubicBezTo>
                      <a:cubicBezTo>
                        <a:pt x="14" y="20347"/>
                        <a:pt x="28" y="20514"/>
                        <a:pt x="57" y="20685"/>
                      </a:cubicBezTo>
                      <a:cubicBezTo>
                        <a:pt x="93" y="20873"/>
                        <a:pt x="150" y="21040"/>
                        <a:pt x="222" y="21178"/>
                      </a:cubicBezTo>
                      <a:cubicBezTo>
                        <a:pt x="295" y="21316"/>
                        <a:pt x="383" y="21423"/>
                        <a:pt x="482" y="21492"/>
                      </a:cubicBezTo>
                      <a:cubicBezTo>
                        <a:pt x="572" y="21546"/>
                        <a:pt x="660" y="21573"/>
                        <a:pt x="767" y="21587"/>
                      </a:cubicBezTo>
                      <a:cubicBezTo>
                        <a:pt x="874" y="21600"/>
                        <a:pt x="1000" y="21600"/>
                        <a:pt x="1167" y="21600"/>
                      </a:cubicBezTo>
                      <a:lnTo>
                        <a:pt x="20428" y="21600"/>
                      </a:lnTo>
                      <a:cubicBezTo>
                        <a:pt x="20598" y="21600"/>
                        <a:pt x="20726" y="21600"/>
                        <a:pt x="20833" y="21587"/>
                      </a:cubicBezTo>
                      <a:cubicBezTo>
                        <a:pt x="20940" y="21573"/>
                        <a:pt x="21028" y="21546"/>
                        <a:pt x="21118" y="21492"/>
                      </a:cubicBezTo>
                      <a:cubicBezTo>
                        <a:pt x="21217" y="21423"/>
                        <a:pt x="21305" y="21316"/>
                        <a:pt x="21378" y="21178"/>
                      </a:cubicBezTo>
                      <a:cubicBezTo>
                        <a:pt x="21450" y="21040"/>
                        <a:pt x="21507" y="20873"/>
                        <a:pt x="21543" y="20685"/>
                      </a:cubicBezTo>
                      <a:cubicBezTo>
                        <a:pt x="21572" y="20514"/>
                        <a:pt x="21586" y="20348"/>
                        <a:pt x="21593" y="20145"/>
                      </a:cubicBezTo>
                      <a:cubicBezTo>
                        <a:pt x="21600" y="19942"/>
                        <a:pt x="21600" y="19702"/>
                        <a:pt x="21600" y="19384"/>
                      </a:cubicBezTo>
                      <a:lnTo>
                        <a:pt x="21600" y="2227"/>
                      </a:lnTo>
                      <a:cubicBezTo>
                        <a:pt x="21600" y="1904"/>
                        <a:pt x="21600" y="1662"/>
                        <a:pt x="21593" y="1457"/>
                      </a:cubicBezTo>
                      <a:cubicBezTo>
                        <a:pt x="21586" y="1253"/>
                        <a:pt x="21572" y="1086"/>
                        <a:pt x="21543" y="915"/>
                      </a:cubicBezTo>
                      <a:cubicBezTo>
                        <a:pt x="21507" y="727"/>
                        <a:pt x="21450" y="560"/>
                        <a:pt x="21378" y="422"/>
                      </a:cubicBezTo>
                      <a:cubicBezTo>
                        <a:pt x="21305" y="284"/>
                        <a:pt x="21217" y="177"/>
                        <a:pt x="21118" y="108"/>
                      </a:cubicBezTo>
                      <a:cubicBezTo>
                        <a:pt x="21028" y="54"/>
                        <a:pt x="20940" y="27"/>
                        <a:pt x="20833" y="13"/>
                      </a:cubicBezTo>
                      <a:cubicBezTo>
                        <a:pt x="20726" y="0"/>
                        <a:pt x="20600" y="0"/>
                        <a:pt x="20433" y="0"/>
                      </a:cubicBezTo>
                      <a:lnTo>
                        <a:pt x="1172" y="0"/>
                      </a:lnTo>
                      <a:close/>
                    </a:path>
                  </a:pathLst>
                </a:custGeom>
                <a:solidFill>
                  <a:srgbClr val="E5E5E5"/>
                </a:solidFill>
                <a:ln w="12700" cap="flat">
                  <a:noFill/>
                  <a:miter lim="400000"/>
                </a:ln>
                <a:effectLst/>
              </p:spPr>
              <p:txBody>
                <a:bodyPr wrap="square" lIns="0" tIns="0" rIns="0" bIns="0" numCol="1" anchor="ctr">
                  <a:noAutofit/>
                </a:bodyPr>
                <a:lstStyle/>
                <a:p>
                  <a:pPr algn="l" defTabSz="584200">
                    <a:lnSpc>
                      <a:spcPct val="120000"/>
                    </a:lnSpc>
                    <a:spcBef>
                      <a:spcPts val="1000"/>
                    </a:spcBef>
                    <a:defRPr sz="1600" b="0">
                      <a:solidFill>
                        <a:srgbClr val="4D4D4D"/>
                      </a:solidFill>
                      <a:latin typeface="Helvetica Neue Light"/>
                      <a:ea typeface="Helvetica Neue Light"/>
                      <a:cs typeface="Helvetica Neue Light"/>
                      <a:sym typeface="Helvetica Neue Light"/>
                    </a:defRPr>
                  </a:pPr>
                  <a:endParaRPr/>
                </a:p>
              </p:txBody>
            </p:sp>
            <p:sp>
              <p:nvSpPr>
                <p:cNvPr id="483" name="Group"/>
                <p:cNvSpPr txBox="1"/>
                <p:nvPr/>
              </p:nvSpPr>
              <p:spPr>
                <a:xfrm>
                  <a:off x="2593169" y="429853"/>
                  <a:ext cx="5396878" cy="6555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l" defTabSz="457200">
                    <a:spcBef>
                      <a:spcPts val="5500"/>
                    </a:spcBef>
                    <a:defRPr sz="4000">
                      <a:solidFill>
                        <a:srgbClr val="3483C9"/>
                      </a:solidFill>
                    </a:defRPr>
                  </a:lvl1pPr>
                </a:lstStyle>
                <a:p>
                  <a:r>
                    <a:t>Tugevused</a:t>
                  </a:r>
                </a:p>
              </p:txBody>
            </p:sp>
            <p:grpSp>
              <p:nvGrpSpPr>
                <p:cNvPr id="486" name="Group"/>
                <p:cNvGrpSpPr/>
                <p:nvPr/>
              </p:nvGrpSpPr>
              <p:grpSpPr>
                <a:xfrm>
                  <a:off x="0" y="1075904"/>
                  <a:ext cx="1942876" cy="1942877"/>
                  <a:chOff x="0" y="0"/>
                  <a:chExt cx="1942875" cy="1942875"/>
                </a:xfrm>
              </p:grpSpPr>
              <p:sp>
                <p:nvSpPr>
                  <p:cNvPr id="484" name="Circle"/>
                  <p:cNvSpPr/>
                  <p:nvPr/>
                </p:nvSpPr>
                <p:spPr>
                  <a:xfrm>
                    <a:off x="0" y="0"/>
                    <a:ext cx="1942876" cy="1942876"/>
                  </a:xfrm>
                  <a:prstGeom prst="ellipse">
                    <a:avLst/>
                  </a:prstGeom>
                  <a:solidFill>
                    <a:srgbClr val="3484C9"/>
                  </a:solidFill>
                  <a:ln w="12700" cap="flat">
                    <a:noFill/>
                    <a:miter lim="400000"/>
                  </a:ln>
                  <a:effectLst/>
                </p:spPr>
                <p:txBody>
                  <a:bodyPr wrap="square" lIns="0" tIns="0" rIns="0" bIns="0" numCol="1" anchor="t">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485" name="Shape"/>
                  <p:cNvSpPr/>
                  <p:nvPr/>
                </p:nvSpPr>
                <p:spPr>
                  <a:xfrm>
                    <a:off x="524797" y="416330"/>
                    <a:ext cx="893282" cy="1110216"/>
                  </a:xfrm>
                  <a:custGeom>
                    <a:avLst/>
                    <a:gdLst/>
                    <a:ahLst/>
                    <a:cxnLst>
                      <a:cxn ang="0">
                        <a:pos x="wd2" y="hd2"/>
                      </a:cxn>
                      <a:cxn ang="5400000">
                        <a:pos x="wd2" y="hd2"/>
                      </a:cxn>
                      <a:cxn ang="10800000">
                        <a:pos x="wd2" y="hd2"/>
                      </a:cxn>
                      <a:cxn ang="16200000">
                        <a:pos x="wd2" y="hd2"/>
                      </a:cxn>
                    </a:cxnLst>
                    <a:rect l="0" t="0" r="r" b="b"/>
                    <a:pathLst>
                      <a:path w="21577" h="21600" extrusionOk="0">
                        <a:moveTo>
                          <a:pt x="5925" y="16048"/>
                        </a:moveTo>
                        <a:cubicBezTo>
                          <a:pt x="6235" y="16530"/>
                          <a:pt x="6648" y="16921"/>
                          <a:pt x="7163" y="17219"/>
                        </a:cubicBezTo>
                        <a:cubicBezTo>
                          <a:pt x="7677" y="17518"/>
                          <a:pt x="8282" y="17740"/>
                          <a:pt x="8976" y="17884"/>
                        </a:cubicBezTo>
                        <a:cubicBezTo>
                          <a:pt x="9670" y="18029"/>
                          <a:pt x="10388" y="18101"/>
                          <a:pt x="11130" y="18101"/>
                        </a:cubicBezTo>
                        <a:cubicBezTo>
                          <a:pt x="11633" y="18101"/>
                          <a:pt x="12171" y="18068"/>
                          <a:pt x="12746" y="18000"/>
                        </a:cubicBezTo>
                        <a:cubicBezTo>
                          <a:pt x="13320" y="17933"/>
                          <a:pt x="13859" y="17803"/>
                          <a:pt x="14361" y="17610"/>
                        </a:cubicBezTo>
                        <a:cubicBezTo>
                          <a:pt x="14864" y="17417"/>
                          <a:pt x="15282" y="17152"/>
                          <a:pt x="15618" y="16815"/>
                        </a:cubicBezTo>
                        <a:cubicBezTo>
                          <a:pt x="15952" y="16477"/>
                          <a:pt x="16120" y="16048"/>
                          <a:pt x="16120" y="15528"/>
                        </a:cubicBezTo>
                        <a:cubicBezTo>
                          <a:pt x="16120" y="14969"/>
                          <a:pt x="15899" y="14516"/>
                          <a:pt x="15456" y="14169"/>
                        </a:cubicBezTo>
                        <a:cubicBezTo>
                          <a:pt x="15013" y="13822"/>
                          <a:pt x="14433" y="13533"/>
                          <a:pt x="13715" y="13301"/>
                        </a:cubicBezTo>
                        <a:cubicBezTo>
                          <a:pt x="12997" y="13070"/>
                          <a:pt x="12183" y="12867"/>
                          <a:pt x="11274" y="12694"/>
                        </a:cubicBezTo>
                        <a:cubicBezTo>
                          <a:pt x="10364" y="12521"/>
                          <a:pt x="9443" y="12328"/>
                          <a:pt x="8510" y="12116"/>
                        </a:cubicBezTo>
                        <a:cubicBezTo>
                          <a:pt x="7552" y="11923"/>
                          <a:pt x="6618" y="11687"/>
                          <a:pt x="5709" y="11407"/>
                        </a:cubicBezTo>
                        <a:cubicBezTo>
                          <a:pt x="4799" y="11128"/>
                          <a:pt x="3986" y="10766"/>
                          <a:pt x="3268" y="10323"/>
                        </a:cubicBezTo>
                        <a:cubicBezTo>
                          <a:pt x="2550" y="9880"/>
                          <a:pt x="1969" y="9325"/>
                          <a:pt x="1527" y="8660"/>
                        </a:cubicBezTo>
                        <a:cubicBezTo>
                          <a:pt x="1084" y="7995"/>
                          <a:pt x="863" y="7190"/>
                          <a:pt x="863" y="6246"/>
                        </a:cubicBezTo>
                        <a:cubicBezTo>
                          <a:pt x="863" y="5186"/>
                          <a:pt x="1144" y="4265"/>
                          <a:pt x="1706" y="3485"/>
                        </a:cubicBezTo>
                        <a:cubicBezTo>
                          <a:pt x="2268" y="2704"/>
                          <a:pt x="3004" y="2053"/>
                          <a:pt x="3914" y="1533"/>
                        </a:cubicBezTo>
                        <a:cubicBezTo>
                          <a:pt x="4823" y="1012"/>
                          <a:pt x="5853" y="627"/>
                          <a:pt x="7002" y="376"/>
                        </a:cubicBezTo>
                        <a:cubicBezTo>
                          <a:pt x="8151" y="126"/>
                          <a:pt x="9299" y="0"/>
                          <a:pt x="10448" y="0"/>
                        </a:cubicBezTo>
                        <a:cubicBezTo>
                          <a:pt x="11788" y="0"/>
                          <a:pt x="13074" y="121"/>
                          <a:pt x="14307" y="361"/>
                        </a:cubicBezTo>
                        <a:cubicBezTo>
                          <a:pt x="15540" y="603"/>
                          <a:pt x="16635" y="993"/>
                          <a:pt x="17592" y="1533"/>
                        </a:cubicBezTo>
                        <a:cubicBezTo>
                          <a:pt x="18549" y="2073"/>
                          <a:pt x="19309" y="2762"/>
                          <a:pt x="19872" y="3600"/>
                        </a:cubicBezTo>
                        <a:cubicBezTo>
                          <a:pt x="20434" y="4439"/>
                          <a:pt x="20715" y="5456"/>
                          <a:pt x="20715" y="6651"/>
                        </a:cubicBezTo>
                        <a:lnTo>
                          <a:pt x="15259" y="6651"/>
                        </a:lnTo>
                        <a:cubicBezTo>
                          <a:pt x="15210" y="6034"/>
                          <a:pt x="15049" y="5523"/>
                          <a:pt x="14774" y="5118"/>
                        </a:cubicBezTo>
                        <a:cubicBezTo>
                          <a:pt x="14498" y="4713"/>
                          <a:pt x="14133" y="4395"/>
                          <a:pt x="13679" y="4164"/>
                        </a:cubicBezTo>
                        <a:cubicBezTo>
                          <a:pt x="13224" y="3933"/>
                          <a:pt x="12703" y="3769"/>
                          <a:pt x="12117" y="3672"/>
                        </a:cubicBezTo>
                        <a:cubicBezTo>
                          <a:pt x="11531" y="3576"/>
                          <a:pt x="10891" y="3528"/>
                          <a:pt x="10197" y="3528"/>
                        </a:cubicBezTo>
                        <a:cubicBezTo>
                          <a:pt x="9742" y="3528"/>
                          <a:pt x="9287" y="3567"/>
                          <a:pt x="8833" y="3643"/>
                        </a:cubicBezTo>
                        <a:cubicBezTo>
                          <a:pt x="8378" y="3721"/>
                          <a:pt x="7965" y="3856"/>
                          <a:pt x="7594" y="4048"/>
                        </a:cubicBezTo>
                        <a:cubicBezTo>
                          <a:pt x="7223" y="4241"/>
                          <a:pt x="6917" y="4482"/>
                          <a:pt x="6679" y="4771"/>
                        </a:cubicBezTo>
                        <a:cubicBezTo>
                          <a:pt x="6439" y="5060"/>
                          <a:pt x="6320" y="5427"/>
                          <a:pt x="6320" y="5870"/>
                        </a:cubicBezTo>
                        <a:cubicBezTo>
                          <a:pt x="6320" y="6275"/>
                          <a:pt x="6415" y="6603"/>
                          <a:pt x="6607" y="6853"/>
                        </a:cubicBezTo>
                        <a:cubicBezTo>
                          <a:pt x="6798" y="7104"/>
                          <a:pt x="7175" y="7335"/>
                          <a:pt x="7738" y="7547"/>
                        </a:cubicBezTo>
                        <a:cubicBezTo>
                          <a:pt x="8300" y="7759"/>
                          <a:pt x="9078" y="7971"/>
                          <a:pt x="10071" y="8183"/>
                        </a:cubicBezTo>
                        <a:cubicBezTo>
                          <a:pt x="11064" y="8396"/>
                          <a:pt x="12362" y="8665"/>
                          <a:pt x="13966" y="8993"/>
                        </a:cubicBezTo>
                        <a:cubicBezTo>
                          <a:pt x="14445" y="9070"/>
                          <a:pt x="15109" y="9210"/>
                          <a:pt x="15959" y="9412"/>
                        </a:cubicBezTo>
                        <a:cubicBezTo>
                          <a:pt x="16808" y="9614"/>
                          <a:pt x="17652" y="9937"/>
                          <a:pt x="18490" y="10381"/>
                        </a:cubicBezTo>
                        <a:cubicBezTo>
                          <a:pt x="19327" y="10824"/>
                          <a:pt x="20051" y="11417"/>
                          <a:pt x="20662" y="12159"/>
                        </a:cubicBezTo>
                        <a:cubicBezTo>
                          <a:pt x="21272" y="12901"/>
                          <a:pt x="21577" y="13851"/>
                          <a:pt x="21577" y="15007"/>
                        </a:cubicBezTo>
                        <a:cubicBezTo>
                          <a:pt x="21577" y="15952"/>
                          <a:pt x="21349" y="16829"/>
                          <a:pt x="20895" y="17638"/>
                        </a:cubicBezTo>
                        <a:cubicBezTo>
                          <a:pt x="20440" y="18448"/>
                          <a:pt x="19764" y="19147"/>
                          <a:pt x="18867" y="19735"/>
                        </a:cubicBezTo>
                        <a:cubicBezTo>
                          <a:pt x="17969" y="20323"/>
                          <a:pt x="16856" y="20781"/>
                          <a:pt x="15528" y="21108"/>
                        </a:cubicBezTo>
                        <a:cubicBezTo>
                          <a:pt x="14200" y="21436"/>
                          <a:pt x="12661" y="21600"/>
                          <a:pt x="10915" y="21600"/>
                        </a:cubicBezTo>
                        <a:cubicBezTo>
                          <a:pt x="9502" y="21600"/>
                          <a:pt x="8133" y="21460"/>
                          <a:pt x="6804" y="21181"/>
                        </a:cubicBezTo>
                        <a:cubicBezTo>
                          <a:pt x="5476" y="20902"/>
                          <a:pt x="4303" y="20463"/>
                          <a:pt x="3286" y="19865"/>
                        </a:cubicBezTo>
                        <a:cubicBezTo>
                          <a:pt x="2268" y="19268"/>
                          <a:pt x="1461" y="18506"/>
                          <a:pt x="863" y="17581"/>
                        </a:cubicBezTo>
                        <a:cubicBezTo>
                          <a:pt x="264" y="16655"/>
                          <a:pt x="-23" y="15557"/>
                          <a:pt x="1" y="14285"/>
                        </a:cubicBezTo>
                        <a:lnTo>
                          <a:pt x="5458" y="14285"/>
                        </a:lnTo>
                        <a:cubicBezTo>
                          <a:pt x="5458" y="14978"/>
                          <a:pt x="5613" y="15567"/>
                          <a:pt x="5925" y="16048"/>
                        </a:cubicBezTo>
                        <a:close/>
                      </a:path>
                    </a:pathLst>
                  </a:custGeom>
                  <a:solidFill>
                    <a:srgbClr val="FFFFFF"/>
                  </a:solidFill>
                  <a:ln w="12700" cap="flat">
                    <a:noFill/>
                    <a:miter lim="400000"/>
                  </a:ln>
                  <a:effectLst/>
                </p:spPr>
                <p:txBody>
                  <a:bodyPr wrap="square" lIns="0" tIns="0" rIns="0" bIns="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grpSp>
          </p:grpSp>
          <p:grpSp>
            <p:nvGrpSpPr>
              <p:cNvPr id="493" name="Group"/>
              <p:cNvGrpSpPr/>
              <p:nvPr/>
            </p:nvGrpSpPr>
            <p:grpSpPr>
              <a:xfrm>
                <a:off x="8994938" y="0"/>
                <a:ext cx="8792307" cy="4095547"/>
                <a:chOff x="0" y="0"/>
                <a:chExt cx="8792305" cy="4095546"/>
              </a:xfrm>
            </p:grpSpPr>
            <p:sp>
              <p:nvSpPr>
                <p:cNvPr id="488" name="Shape"/>
                <p:cNvSpPr/>
                <p:nvPr/>
              </p:nvSpPr>
              <p:spPr>
                <a:xfrm flipH="1">
                  <a:off x="0" y="0"/>
                  <a:ext cx="7774143" cy="4095547"/>
                </a:xfrm>
                <a:custGeom>
                  <a:avLst/>
                  <a:gdLst/>
                  <a:ahLst/>
                  <a:cxnLst>
                    <a:cxn ang="0">
                      <a:pos x="wd2" y="hd2"/>
                    </a:cxn>
                    <a:cxn ang="5400000">
                      <a:pos x="wd2" y="hd2"/>
                    </a:cxn>
                    <a:cxn ang="10800000">
                      <a:pos x="wd2" y="hd2"/>
                    </a:cxn>
                    <a:cxn ang="16200000">
                      <a:pos x="wd2" y="hd2"/>
                    </a:cxn>
                  </a:cxnLst>
                  <a:rect l="0" t="0" r="r" b="b"/>
                  <a:pathLst>
                    <a:path w="21600" h="21600" extrusionOk="0">
                      <a:moveTo>
                        <a:pt x="1172" y="0"/>
                      </a:moveTo>
                      <a:cubicBezTo>
                        <a:pt x="1002" y="0"/>
                        <a:pt x="874" y="0"/>
                        <a:pt x="767" y="13"/>
                      </a:cubicBezTo>
                      <a:cubicBezTo>
                        <a:pt x="660" y="27"/>
                        <a:pt x="572" y="54"/>
                        <a:pt x="482" y="108"/>
                      </a:cubicBezTo>
                      <a:cubicBezTo>
                        <a:pt x="383" y="177"/>
                        <a:pt x="295" y="284"/>
                        <a:pt x="222" y="422"/>
                      </a:cubicBezTo>
                      <a:cubicBezTo>
                        <a:pt x="150" y="560"/>
                        <a:pt x="93" y="727"/>
                        <a:pt x="57" y="915"/>
                      </a:cubicBezTo>
                      <a:cubicBezTo>
                        <a:pt x="28" y="1086"/>
                        <a:pt x="14" y="1252"/>
                        <a:pt x="7" y="1455"/>
                      </a:cubicBezTo>
                      <a:cubicBezTo>
                        <a:pt x="0" y="1658"/>
                        <a:pt x="0" y="1898"/>
                        <a:pt x="0" y="2216"/>
                      </a:cubicBezTo>
                      <a:lnTo>
                        <a:pt x="0" y="4770"/>
                      </a:lnTo>
                      <a:cubicBezTo>
                        <a:pt x="768" y="4833"/>
                        <a:pt x="1527" y="5413"/>
                        <a:pt x="2114" y="6526"/>
                      </a:cubicBezTo>
                      <a:cubicBezTo>
                        <a:pt x="3357" y="8885"/>
                        <a:pt x="3357" y="12712"/>
                        <a:pt x="2114" y="15072"/>
                      </a:cubicBezTo>
                      <a:cubicBezTo>
                        <a:pt x="1527" y="16185"/>
                        <a:pt x="768" y="16767"/>
                        <a:pt x="0" y="16830"/>
                      </a:cubicBezTo>
                      <a:lnTo>
                        <a:pt x="0" y="19373"/>
                      </a:lnTo>
                      <a:cubicBezTo>
                        <a:pt x="0" y="19696"/>
                        <a:pt x="0" y="19938"/>
                        <a:pt x="7" y="20143"/>
                      </a:cubicBezTo>
                      <a:cubicBezTo>
                        <a:pt x="14" y="20347"/>
                        <a:pt x="28" y="20514"/>
                        <a:pt x="57" y="20685"/>
                      </a:cubicBezTo>
                      <a:cubicBezTo>
                        <a:pt x="93" y="20873"/>
                        <a:pt x="150" y="21040"/>
                        <a:pt x="222" y="21178"/>
                      </a:cubicBezTo>
                      <a:cubicBezTo>
                        <a:pt x="295" y="21316"/>
                        <a:pt x="383" y="21423"/>
                        <a:pt x="482" y="21492"/>
                      </a:cubicBezTo>
                      <a:cubicBezTo>
                        <a:pt x="572" y="21546"/>
                        <a:pt x="660" y="21573"/>
                        <a:pt x="767" y="21587"/>
                      </a:cubicBezTo>
                      <a:cubicBezTo>
                        <a:pt x="874" y="21600"/>
                        <a:pt x="1000" y="21600"/>
                        <a:pt x="1167" y="21600"/>
                      </a:cubicBezTo>
                      <a:lnTo>
                        <a:pt x="20428" y="21600"/>
                      </a:lnTo>
                      <a:cubicBezTo>
                        <a:pt x="20598" y="21600"/>
                        <a:pt x="20726" y="21600"/>
                        <a:pt x="20833" y="21587"/>
                      </a:cubicBezTo>
                      <a:cubicBezTo>
                        <a:pt x="20940" y="21573"/>
                        <a:pt x="21028" y="21546"/>
                        <a:pt x="21118" y="21492"/>
                      </a:cubicBezTo>
                      <a:cubicBezTo>
                        <a:pt x="21217" y="21423"/>
                        <a:pt x="21305" y="21316"/>
                        <a:pt x="21378" y="21178"/>
                      </a:cubicBezTo>
                      <a:cubicBezTo>
                        <a:pt x="21450" y="21040"/>
                        <a:pt x="21507" y="20873"/>
                        <a:pt x="21543" y="20685"/>
                      </a:cubicBezTo>
                      <a:cubicBezTo>
                        <a:pt x="21572" y="20514"/>
                        <a:pt x="21586" y="20348"/>
                        <a:pt x="21593" y="20145"/>
                      </a:cubicBezTo>
                      <a:cubicBezTo>
                        <a:pt x="21600" y="19942"/>
                        <a:pt x="21600" y="19702"/>
                        <a:pt x="21600" y="19384"/>
                      </a:cubicBezTo>
                      <a:lnTo>
                        <a:pt x="21600" y="2227"/>
                      </a:lnTo>
                      <a:cubicBezTo>
                        <a:pt x="21600" y="1904"/>
                        <a:pt x="21600" y="1662"/>
                        <a:pt x="21593" y="1457"/>
                      </a:cubicBezTo>
                      <a:cubicBezTo>
                        <a:pt x="21586" y="1253"/>
                        <a:pt x="21572" y="1086"/>
                        <a:pt x="21543" y="915"/>
                      </a:cubicBezTo>
                      <a:cubicBezTo>
                        <a:pt x="21507" y="727"/>
                        <a:pt x="21450" y="560"/>
                        <a:pt x="21378" y="422"/>
                      </a:cubicBezTo>
                      <a:cubicBezTo>
                        <a:pt x="21305" y="284"/>
                        <a:pt x="21217" y="177"/>
                        <a:pt x="21118" y="108"/>
                      </a:cubicBezTo>
                      <a:cubicBezTo>
                        <a:pt x="21028" y="54"/>
                        <a:pt x="20940" y="27"/>
                        <a:pt x="20833" y="13"/>
                      </a:cubicBezTo>
                      <a:cubicBezTo>
                        <a:pt x="20726" y="0"/>
                        <a:pt x="20600" y="0"/>
                        <a:pt x="20433" y="0"/>
                      </a:cubicBezTo>
                      <a:lnTo>
                        <a:pt x="1172" y="0"/>
                      </a:lnTo>
                      <a:close/>
                    </a:path>
                  </a:pathLst>
                </a:custGeom>
                <a:solidFill>
                  <a:srgbClr val="E5E5E5"/>
                </a:solidFill>
                <a:ln w="12700" cap="flat">
                  <a:noFill/>
                  <a:miter lim="400000"/>
                </a:ln>
                <a:effectLst/>
              </p:spPr>
              <p:txBody>
                <a:bodyPr wrap="square" lIns="0" tIns="0" rIns="0" bIns="0" numCol="1" anchor="ctr">
                  <a:noAutofit/>
                </a:bodyPr>
                <a:lstStyle/>
                <a:p>
                  <a:pPr algn="l" defTabSz="584200">
                    <a:lnSpc>
                      <a:spcPct val="120000"/>
                    </a:lnSpc>
                    <a:spcBef>
                      <a:spcPts val="1000"/>
                    </a:spcBef>
                    <a:defRPr sz="1600" b="0">
                      <a:solidFill>
                        <a:srgbClr val="4D4D4D"/>
                      </a:solidFill>
                      <a:latin typeface="Helvetica Neue Light"/>
                      <a:ea typeface="Helvetica Neue Light"/>
                      <a:cs typeface="Helvetica Neue Light"/>
                      <a:sym typeface="Helvetica Neue Light"/>
                    </a:defRPr>
                  </a:pPr>
                  <a:endParaRPr/>
                </a:p>
              </p:txBody>
            </p:sp>
            <p:sp>
              <p:nvSpPr>
                <p:cNvPr id="489" name="Group"/>
                <p:cNvSpPr txBox="1"/>
                <p:nvPr/>
              </p:nvSpPr>
              <p:spPr>
                <a:xfrm>
                  <a:off x="802259" y="429853"/>
                  <a:ext cx="5396878" cy="6555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l" defTabSz="457200">
                    <a:spcBef>
                      <a:spcPts val="5500"/>
                    </a:spcBef>
                    <a:defRPr sz="4000">
                      <a:solidFill>
                        <a:srgbClr val="3483C9"/>
                      </a:solidFill>
                    </a:defRPr>
                  </a:lvl1pPr>
                </a:lstStyle>
                <a:p>
                  <a:r>
                    <a:t>Nõrkused</a:t>
                  </a:r>
                </a:p>
              </p:txBody>
            </p:sp>
            <p:grpSp>
              <p:nvGrpSpPr>
                <p:cNvPr id="492" name="Group"/>
                <p:cNvGrpSpPr/>
                <p:nvPr/>
              </p:nvGrpSpPr>
              <p:grpSpPr>
                <a:xfrm flipH="1">
                  <a:off x="6849429" y="1075904"/>
                  <a:ext cx="1942877" cy="1942877"/>
                  <a:chOff x="0" y="0"/>
                  <a:chExt cx="1942875" cy="1942875"/>
                </a:xfrm>
              </p:grpSpPr>
              <p:sp>
                <p:nvSpPr>
                  <p:cNvPr id="490" name="Circle"/>
                  <p:cNvSpPr/>
                  <p:nvPr/>
                </p:nvSpPr>
                <p:spPr>
                  <a:xfrm>
                    <a:off x="0" y="0"/>
                    <a:ext cx="1942876" cy="1942876"/>
                  </a:xfrm>
                  <a:prstGeom prst="ellipse">
                    <a:avLst/>
                  </a:prstGeom>
                  <a:solidFill>
                    <a:srgbClr val="3197E0"/>
                  </a:solidFill>
                  <a:ln w="12700" cap="flat">
                    <a:noFill/>
                    <a:miter lim="400000"/>
                  </a:ln>
                  <a:effectLst/>
                </p:spPr>
                <p:txBody>
                  <a:bodyPr wrap="square" lIns="0" tIns="0" rIns="0" bIns="0" numCol="1" anchor="t">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491" name="Shape"/>
                  <p:cNvSpPr/>
                  <p:nvPr/>
                </p:nvSpPr>
                <p:spPr>
                  <a:xfrm>
                    <a:off x="351564" y="549556"/>
                    <a:ext cx="1239747" cy="943683"/>
                  </a:xfrm>
                  <a:custGeom>
                    <a:avLst/>
                    <a:gdLst/>
                    <a:ahLst/>
                    <a:cxnLst>
                      <a:cxn ang="0">
                        <a:pos x="wd2" y="hd2"/>
                      </a:cxn>
                      <a:cxn ang="5400000">
                        <a:pos x="wd2" y="hd2"/>
                      </a:cxn>
                      <a:cxn ang="10800000">
                        <a:pos x="wd2" y="hd2"/>
                      </a:cxn>
                      <a:cxn ang="16200000">
                        <a:pos x="wd2" y="hd2"/>
                      </a:cxn>
                    </a:cxnLst>
                    <a:rect l="0" t="0" r="r" b="b"/>
                    <a:pathLst>
                      <a:path w="21600" h="21600" extrusionOk="0">
                        <a:moveTo>
                          <a:pt x="13586" y="21600"/>
                        </a:moveTo>
                        <a:lnTo>
                          <a:pt x="10800" y="6897"/>
                        </a:lnTo>
                        <a:lnTo>
                          <a:pt x="10754" y="6897"/>
                        </a:lnTo>
                        <a:lnTo>
                          <a:pt x="8014" y="21600"/>
                        </a:lnTo>
                        <a:lnTo>
                          <a:pt x="4352" y="21600"/>
                        </a:lnTo>
                        <a:lnTo>
                          <a:pt x="0" y="0"/>
                        </a:lnTo>
                        <a:lnTo>
                          <a:pt x="3615" y="0"/>
                        </a:lnTo>
                        <a:lnTo>
                          <a:pt x="6217" y="14703"/>
                        </a:lnTo>
                        <a:lnTo>
                          <a:pt x="6264" y="14703"/>
                        </a:lnTo>
                        <a:lnTo>
                          <a:pt x="9119" y="0"/>
                        </a:lnTo>
                        <a:lnTo>
                          <a:pt x="12504" y="0"/>
                        </a:lnTo>
                        <a:lnTo>
                          <a:pt x="15313" y="14884"/>
                        </a:lnTo>
                        <a:lnTo>
                          <a:pt x="15359" y="14884"/>
                        </a:lnTo>
                        <a:lnTo>
                          <a:pt x="18054" y="0"/>
                        </a:lnTo>
                        <a:lnTo>
                          <a:pt x="21600" y="0"/>
                        </a:lnTo>
                        <a:lnTo>
                          <a:pt x="17179" y="21600"/>
                        </a:lnTo>
                        <a:cubicBezTo>
                          <a:pt x="17179" y="21600"/>
                          <a:pt x="13586" y="21600"/>
                          <a:pt x="13586" y="21600"/>
                        </a:cubicBezTo>
                        <a:close/>
                      </a:path>
                    </a:pathLst>
                  </a:custGeom>
                  <a:solidFill>
                    <a:srgbClr val="FFFFFF"/>
                  </a:solidFill>
                  <a:ln w="12700" cap="flat">
                    <a:noFill/>
                    <a:miter lim="400000"/>
                  </a:ln>
                  <a:effectLst/>
                </p:spPr>
                <p:txBody>
                  <a:bodyPr wrap="square" lIns="0" tIns="0" rIns="0" bIns="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grpSp>
          </p:grpSp>
          <p:grpSp>
            <p:nvGrpSpPr>
              <p:cNvPr id="499" name="Group"/>
              <p:cNvGrpSpPr/>
              <p:nvPr/>
            </p:nvGrpSpPr>
            <p:grpSpPr>
              <a:xfrm>
                <a:off x="8994938" y="4317501"/>
                <a:ext cx="8792307" cy="4095548"/>
                <a:chOff x="0" y="0"/>
                <a:chExt cx="8792305" cy="4095546"/>
              </a:xfrm>
            </p:grpSpPr>
            <p:sp>
              <p:nvSpPr>
                <p:cNvPr id="494" name="Shape"/>
                <p:cNvSpPr/>
                <p:nvPr/>
              </p:nvSpPr>
              <p:spPr>
                <a:xfrm flipH="1">
                  <a:off x="0" y="0"/>
                  <a:ext cx="7774143" cy="4095547"/>
                </a:xfrm>
                <a:custGeom>
                  <a:avLst/>
                  <a:gdLst/>
                  <a:ahLst/>
                  <a:cxnLst>
                    <a:cxn ang="0">
                      <a:pos x="wd2" y="hd2"/>
                    </a:cxn>
                    <a:cxn ang="5400000">
                      <a:pos x="wd2" y="hd2"/>
                    </a:cxn>
                    <a:cxn ang="10800000">
                      <a:pos x="wd2" y="hd2"/>
                    </a:cxn>
                    <a:cxn ang="16200000">
                      <a:pos x="wd2" y="hd2"/>
                    </a:cxn>
                  </a:cxnLst>
                  <a:rect l="0" t="0" r="r" b="b"/>
                  <a:pathLst>
                    <a:path w="21600" h="21600" extrusionOk="0">
                      <a:moveTo>
                        <a:pt x="1172" y="0"/>
                      </a:moveTo>
                      <a:cubicBezTo>
                        <a:pt x="1002" y="0"/>
                        <a:pt x="874" y="0"/>
                        <a:pt x="767" y="13"/>
                      </a:cubicBezTo>
                      <a:cubicBezTo>
                        <a:pt x="660" y="27"/>
                        <a:pt x="572" y="54"/>
                        <a:pt x="482" y="108"/>
                      </a:cubicBezTo>
                      <a:cubicBezTo>
                        <a:pt x="383" y="177"/>
                        <a:pt x="295" y="284"/>
                        <a:pt x="222" y="422"/>
                      </a:cubicBezTo>
                      <a:cubicBezTo>
                        <a:pt x="150" y="560"/>
                        <a:pt x="93" y="727"/>
                        <a:pt x="57" y="915"/>
                      </a:cubicBezTo>
                      <a:cubicBezTo>
                        <a:pt x="28" y="1086"/>
                        <a:pt x="14" y="1252"/>
                        <a:pt x="7" y="1455"/>
                      </a:cubicBezTo>
                      <a:cubicBezTo>
                        <a:pt x="0" y="1658"/>
                        <a:pt x="0" y="1898"/>
                        <a:pt x="0" y="2216"/>
                      </a:cubicBezTo>
                      <a:lnTo>
                        <a:pt x="0" y="4770"/>
                      </a:lnTo>
                      <a:cubicBezTo>
                        <a:pt x="768" y="4833"/>
                        <a:pt x="1527" y="5413"/>
                        <a:pt x="2114" y="6526"/>
                      </a:cubicBezTo>
                      <a:cubicBezTo>
                        <a:pt x="3357" y="8885"/>
                        <a:pt x="3357" y="12712"/>
                        <a:pt x="2114" y="15072"/>
                      </a:cubicBezTo>
                      <a:cubicBezTo>
                        <a:pt x="1527" y="16185"/>
                        <a:pt x="768" y="16767"/>
                        <a:pt x="0" y="16830"/>
                      </a:cubicBezTo>
                      <a:lnTo>
                        <a:pt x="0" y="19373"/>
                      </a:lnTo>
                      <a:cubicBezTo>
                        <a:pt x="0" y="19696"/>
                        <a:pt x="0" y="19938"/>
                        <a:pt x="7" y="20143"/>
                      </a:cubicBezTo>
                      <a:cubicBezTo>
                        <a:pt x="14" y="20347"/>
                        <a:pt x="28" y="20514"/>
                        <a:pt x="57" y="20685"/>
                      </a:cubicBezTo>
                      <a:cubicBezTo>
                        <a:pt x="93" y="20873"/>
                        <a:pt x="150" y="21040"/>
                        <a:pt x="222" y="21178"/>
                      </a:cubicBezTo>
                      <a:cubicBezTo>
                        <a:pt x="295" y="21316"/>
                        <a:pt x="383" y="21423"/>
                        <a:pt x="482" y="21492"/>
                      </a:cubicBezTo>
                      <a:cubicBezTo>
                        <a:pt x="572" y="21546"/>
                        <a:pt x="660" y="21573"/>
                        <a:pt x="767" y="21587"/>
                      </a:cubicBezTo>
                      <a:cubicBezTo>
                        <a:pt x="874" y="21600"/>
                        <a:pt x="1000" y="21600"/>
                        <a:pt x="1167" y="21600"/>
                      </a:cubicBezTo>
                      <a:lnTo>
                        <a:pt x="20428" y="21600"/>
                      </a:lnTo>
                      <a:cubicBezTo>
                        <a:pt x="20598" y="21600"/>
                        <a:pt x="20726" y="21600"/>
                        <a:pt x="20833" y="21587"/>
                      </a:cubicBezTo>
                      <a:cubicBezTo>
                        <a:pt x="20940" y="21573"/>
                        <a:pt x="21028" y="21546"/>
                        <a:pt x="21118" y="21492"/>
                      </a:cubicBezTo>
                      <a:cubicBezTo>
                        <a:pt x="21217" y="21423"/>
                        <a:pt x="21305" y="21316"/>
                        <a:pt x="21378" y="21178"/>
                      </a:cubicBezTo>
                      <a:cubicBezTo>
                        <a:pt x="21450" y="21040"/>
                        <a:pt x="21507" y="20873"/>
                        <a:pt x="21543" y="20685"/>
                      </a:cubicBezTo>
                      <a:cubicBezTo>
                        <a:pt x="21572" y="20514"/>
                        <a:pt x="21586" y="20348"/>
                        <a:pt x="21593" y="20145"/>
                      </a:cubicBezTo>
                      <a:cubicBezTo>
                        <a:pt x="21600" y="19942"/>
                        <a:pt x="21600" y="19702"/>
                        <a:pt x="21600" y="19384"/>
                      </a:cubicBezTo>
                      <a:lnTo>
                        <a:pt x="21600" y="2227"/>
                      </a:lnTo>
                      <a:cubicBezTo>
                        <a:pt x="21600" y="1904"/>
                        <a:pt x="21600" y="1662"/>
                        <a:pt x="21593" y="1457"/>
                      </a:cubicBezTo>
                      <a:cubicBezTo>
                        <a:pt x="21586" y="1253"/>
                        <a:pt x="21572" y="1086"/>
                        <a:pt x="21543" y="915"/>
                      </a:cubicBezTo>
                      <a:cubicBezTo>
                        <a:pt x="21507" y="727"/>
                        <a:pt x="21450" y="560"/>
                        <a:pt x="21378" y="422"/>
                      </a:cubicBezTo>
                      <a:cubicBezTo>
                        <a:pt x="21305" y="284"/>
                        <a:pt x="21217" y="177"/>
                        <a:pt x="21118" y="108"/>
                      </a:cubicBezTo>
                      <a:cubicBezTo>
                        <a:pt x="21028" y="54"/>
                        <a:pt x="20940" y="27"/>
                        <a:pt x="20833" y="13"/>
                      </a:cubicBezTo>
                      <a:cubicBezTo>
                        <a:pt x="20726" y="0"/>
                        <a:pt x="20600" y="0"/>
                        <a:pt x="20433" y="0"/>
                      </a:cubicBezTo>
                      <a:lnTo>
                        <a:pt x="1172" y="0"/>
                      </a:lnTo>
                      <a:close/>
                    </a:path>
                  </a:pathLst>
                </a:custGeom>
                <a:solidFill>
                  <a:srgbClr val="E5E5E5"/>
                </a:solidFill>
                <a:ln w="12700" cap="flat">
                  <a:noFill/>
                  <a:miter lim="400000"/>
                </a:ln>
                <a:effectLst/>
              </p:spPr>
              <p:txBody>
                <a:bodyPr wrap="square" lIns="0" tIns="0" rIns="0" bIns="0" numCol="1" anchor="ctr">
                  <a:noAutofit/>
                </a:bodyPr>
                <a:lstStyle/>
                <a:p>
                  <a:pPr algn="l" defTabSz="584200">
                    <a:lnSpc>
                      <a:spcPct val="120000"/>
                    </a:lnSpc>
                    <a:spcBef>
                      <a:spcPts val="1000"/>
                    </a:spcBef>
                    <a:defRPr sz="1600" b="0">
                      <a:solidFill>
                        <a:srgbClr val="4D4D4D"/>
                      </a:solidFill>
                      <a:latin typeface="Helvetica Neue Light"/>
                      <a:ea typeface="Helvetica Neue Light"/>
                      <a:cs typeface="Helvetica Neue Light"/>
                      <a:sym typeface="Helvetica Neue Light"/>
                    </a:defRPr>
                  </a:pPr>
                  <a:endParaRPr/>
                </a:p>
              </p:txBody>
            </p:sp>
            <p:sp>
              <p:nvSpPr>
                <p:cNvPr id="495" name="Group"/>
                <p:cNvSpPr txBox="1"/>
                <p:nvPr/>
              </p:nvSpPr>
              <p:spPr>
                <a:xfrm>
                  <a:off x="802259" y="429854"/>
                  <a:ext cx="5396878" cy="6555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l" defTabSz="457200">
                    <a:spcBef>
                      <a:spcPts val="5500"/>
                    </a:spcBef>
                    <a:defRPr sz="4000">
                      <a:solidFill>
                        <a:srgbClr val="3483C9"/>
                      </a:solidFill>
                    </a:defRPr>
                  </a:lvl1pPr>
                </a:lstStyle>
                <a:p>
                  <a:r>
                    <a:t>Ohud</a:t>
                  </a:r>
                </a:p>
              </p:txBody>
            </p:sp>
            <p:grpSp>
              <p:nvGrpSpPr>
                <p:cNvPr id="498" name="Group"/>
                <p:cNvGrpSpPr/>
                <p:nvPr/>
              </p:nvGrpSpPr>
              <p:grpSpPr>
                <a:xfrm flipH="1">
                  <a:off x="6849429" y="1075904"/>
                  <a:ext cx="1942877" cy="1942877"/>
                  <a:chOff x="0" y="0"/>
                  <a:chExt cx="1942875" cy="1942875"/>
                </a:xfrm>
              </p:grpSpPr>
              <p:sp>
                <p:nvSpPr>
                  <p:cNvPr id="496" name="Circle"/>
                  <p:cNvSpPr/>
                  <p:nvPr/>
                </p:nvSpPr>
                <p:spPr>
                  <a:xfrm>
                    <a:off x="0" y="0"/>
                    <a:ext cx="1942876" cy="1942876"/>
                  </a:xfrm>
                  <a:prstGeom prst="ellipse">
                    <a:avLst/>
                  </a:pr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497" name="Shape"/>
                  <p:cNvSpPr/>
                  <p:nvPr/>
                </p:nvSpPr>
                <p:spPr>
                  <a:xfrm>
                    <a:off x="516621" y="449636"/>
                    <a:ext cx="909634" cy="1110216"/>
                  </a:xfrm>
                  <a:custGeom>
                    <a:avLst/>
                    <a:gdLst/>
                    <a:ahLst/>
                    <a:cxnLst>
                      <a:cxn ang="0">
                        <a:pos x="wd2" y="hd2"/>
                      </a:cxn>
                      <a:cxn ang="5400000">
                        <a:pos x="wd2" y="hd2"/>
                      </a:cxn>
                      <a:cxn ang="10800000">
                        <a:pos x="wd2" y="hd2"/>
                      </a:cxn>
                      <a:cxn ang="16200000">
                        <a:pos x="wd2" y="hd2"/>
                      </a:cxn>
                    </a:cxnLst>
                    <a:rect l="0" t="0" r="r" b="b"/>
                    <a:pathLst>
                      <a:path w="21600" h="21600" extrusionOk="0">
                        <a:moveTo>
                          <a:pt x="0" y="3993"/>
                        </a:moveTo>
                        <a:lnTo>
                          <a:pt x="0" y="0"/>
                        </a:lnTo>
                        <a:lnTo>
                          <a:pt x="21600" y="0"/>
                        </a:lnTo>
                        <a:lnTo>
                          <a:pt x="21600" y="3993"/>
                        </a:lnTo>
                        <a:lnTo>
                          <a:pt x="13698" y="3993"/>
                        </a:lnTo>
                        <a:lnTo>
                          <a:pt x="13698" y="21600"/>
                        </a:lnTo>
                        <a:lnTo>
                          <a:pt x="7901" y="21600"/>
                        </a:lnTo>
                        <a:lnTo>
                          <a:pt x="7901" y="3993"/>
                        </a:lnTo>
                        <a:cubicBezTo>
                          <a:pt x="7901" y="3993"/>
                          <a:pt x="0" y="3993"/>
                          <a:pt x="0" y="3993"/>
                        </a:cubicBezTo>
                        <a:close/>
                      </a:path>
                    </a:pathLst>
                  </a:custGeom>
                  <a:solidFill>
                    <a:srgbClr val="FFFFFF"/>
                  </a:solidFill>
                  <a:ln w="12700" cap="flat">
                    <a:noFill/>
                    <a:miter lim="400000"/>
                  </a:ln>
                  <a:effectLst/>
                </p:spPr>
                <p:txBody>
                  <a:bodyPr wrap="square" lIns="0" tIns="0" rIns="0" bIns="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grpSp>
          </p:grpSp>
        </p:gr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pic>
        <p:nvPicPr>
          <p:cNvPr id="504" name="Image" descr="Image"/>
          <p:cNvPicPr>
            <a:picLocks noChangeAspect="1"/>
          </p:cNvPicPr>
          <p:nvPr/>
        </p:nvPicPr>
        <p:blipFill>
          <a:blip r:embed="rId2"/>
          <a:stretch>
            <a:fillRect/>
          </a:stretch>
        </p:blipFill>
        <p:spPr>
          <a:xfrm>
            <a:off x="5272156" y="1142105"/>
            <a:ext cx="13839688" cy="11952457"/>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isekeskkonna analüüs…"/>
          <p:cNvSpPr txBox="1">
            <a:spLocks noGrp="1"/>
          </p:cNvSpPr>
          <p:nvPr>
            <p:ph type="title"/>
          </p:nvPr>
        </p:nvSpPr>
        <p:spPr>
          <a:xfrm>
            <a:off x="1418504" y="643503"/>
            <a:ext cx="21546992" cy="4163091"/>
          </a:xfrm>
          <a:prstGeom prst="rect">
            <a:avLst/>
          </a:prstGeom>
        </p:spPr>
        <p:txBody>
          <a:bodyPr/>
          <a:lstStyle/>
          <a:p>
            <a:r>
              <a:t>Sisekeskkonna analüüs</a:t>
            </a:r>
          </a:p>
          <a:p>
            <a:pPr>
              <a:defRPr sz="8300">
                <a:solidFill>
                  <a:srgbClr val="E85029"/>
                </a:solidFill>
              </a:defRPr>
            </a:pPr>
            <a:r>
              <a:t>McKinsey 7S</a:t>
            </a:r>
          </a:p>
        </p:txBody>
      </p:sp>
      <p:pic>
        <p:nvPicPr>
          <p:cNvPr id="507" name="Image" descr="Image"/>
          <p:cNvPicPr>
            <a:picLocks noChangeAspect="1"/>
          </p:cNvPicPr>
          <p:nvPr/>
        </p:nvPicPr>
        <p:blipFill>
          <a:blip r:embed="rId2"/>
          <a:stretch>
            <a:fillRect/>
          </a:stretch>
        </p:blipFill>
        <p:spPr>
          <a:xfrm>
            <a:off x="7848600" y="4518811"/>
            <a:ext cx="8686800" cy="8686801"/>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trategy: Organisatsiooni arengu-suunad, strateegiline juhtimine ehk kas teatakse, kuhu ollakse teel?…"/>
          <p:cNvSpPr txBox="1">
            <a:spLocks noGrp="1"/>
          </p:cNvSpPr>
          <p:nvPr>
            <p:ph type="body" idx="1"/>
          </p:nvPr>
        </p:nvSpPr>
        <p:spPr>
          <a:xfrm>
            <a:off x="1654469" y="1519678"/>
            <a:ext cx="21075062" cy="10964026"/>
          </a:xfrm>
          <a:prstGeom prst="rect">
            <a:avLst/>
          </a:prstGeom>
        </p:spPr>
        <p:txBody>
          <a:bodyPr/>
          <a:lstStyle/>
          <a:p>
            <a:pPr marL="519509" indent="-519509" defTabSz="698301">
              <a:spcBef>
                <a:spcPts val="5000"/>
              </a:spcBef>
              <a:defRPr sz="4675"/>
            </a:pPr>
            <a:r>
              <a:rPr b="1">
                <a:solidFill>
                  <a:srgbClr val="E85029"/>
                </a:solidFill>
              </a:rPr>
              <a:t>Strategy</a:t>
            </a:r>
            <a:r>
              <a:t>: Organisatsiooni arengu-suunad, strateegiline juhtimine ehk kas teatakse, kuhu ollakse teel?</a:t>
            </a:r>
          </a:p>
          <a:p>
            <a:pPr marL="519509" indent="-519509" defTabSz="698301">
              <a:spcBef>
                <a:spcPts val="5000"/>
              </a:spcBef>
              <a:defRPr sz="4675"/>
            </a:pPr>
            <a:r>
              <a:rPr b="1">
                <a:solidFill>
                  <a:srgbClr val="E85029"/>
                </a:solidFill>
              </a:rPr>
              <a:t>Structure</a:t>
            </a:r>
            <a:r>
              <a:t>: Organisatsiooni struktuur, ülesannete ja vastutuse jaotus</a:t>
            </a:r>
          </a:p>
          <a:p>
            <a:pPr marL="519509" indent="-519509" defTabSz="698301">
              <a:spcBef>
                <a:spcPts val="5000"/>
              </a:spcBef>
              <a:defRPr sz="4675"/>
            </a:pPr>
            <a:r>
              <a:rPr b="1">
                <a:solidFill>
                  <a:srgbClr val="E85029"/>
                </a:solidFill>
              </a:rPr>
              <a:t>Systems</a:t>
            </a:r>
            <a:r>
              <a:t>: Formaalsed ja mitte-formaalsed protseduurid, mis hoiavad organisatsiooni töös</a:t>
            </a:r>
          </a:p>
          <a:p>
            <a:pPr marL="519509" indent="-519509" defTabSz="698301">
              <a:spcBef>
                <a:spcPts val="5000"/>
              </a:spcBef>
              <a:defRPr sz="4675"/>
            </a:pPr>
            <a:r>
              <a:rPr b="1">
                <a:solidFill>
                  <a:srgbClr val="E85029"/>
                </a:solidFill>
              </a:rPr>
              <a:t>Skills</a:t>
            </a:r>
            <a:r>
              <a:t>: Organisatsioonis peituvad oskused</a:t>
            </a:r>
          </a:p>
          <a:p>
            <a:pPr marL="519509" indent="-519509" defTabSz="698301">
              <a:spcBef>
                <a:spcPts val="5000"/>
              </a:spcBef>
              <a:defRPr sz="4675"/>
            </a:pPr>
            <a:r>
              <a:rPr b="1">
                <a:solidFill>
                  <a:srgbClr val="E85029"/>
                </a:solidFill>
              </a:rPr>
              <a:t>Shared values</a:t>
            </a:r>
            <a:r>
              <a:t>: Väärtused, millest organisatsioon ja tema inimesed lähtuvad</a:t>
            </a:r>
          </a:p>
          <a:p>
            <a:pPr marL="519509" indent="-519509" defTabSz="698301">
              <a:spcBef>
                <a:spcPts val="5000"/>
              </a:spcBef>
              <a:defRPr sz="4675"/>
            </a:pPr>
            <a:r>
              <a:rPr b="1">
                <a:solidFill>
                  <a:srgbClr val="E85029"/>
                </a:solidFill>
              </a:rPr>
              <a:t>Staff</a:t>
            </a:r>
            <a:r>
              <a:t>: Inimesed, nende kaasamine, motiveerimine, arendamine</a:t>
            </a:r>
          </a:p>
          <a:p>
            <a:pPr marL="519509" indent="-519509" defTabSz="698301">
              <a:spcBef>
                <a:spcPts val="5000"/>
              </a:spcBef>
              <a:defRPr sz="4675"/>
            </a:pPr>
            <a:r>
              <a:rPr b="1">
                <a:solidFill>
                  <a:srgbClr val="E85029"/>
                </a:solidFill>
              </a:rPr>
              <a:t>Style</a:t>
            </a:r>
            <a:r>
              <a:t>: Organisatsiooni juhtimisstiil ja kogu asjaajamine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1" name="Image" descr="Image"/>
          <p:cNvPicPr>
            <a:picLocks noChangeAspect="1"/>
          </p:cNvPicPr>
          <p:nvPr/>
        </p:nvPicPr>
        <p:blipFill>
          <a:blip r:embed="rId2"/>
          <a:stretch>
            <a:fillRect/>
          </a:stretch>
        </p:blipFill>
        <p:spPr>
          <a:xfrm>
            <a:off x="5378077" y="816899"/>
            <a:ext cx="13627846" cy="12448809"/>
          </a:xfrm>
          <a:prstGeom prst="rect">
            <a:avLst/>
          </a:prstGeom>
          <a:ln w="12700">
            <a:miter lim="400000"/>
          </a:ln>
        </p:spPr>
      </p:pic>
      <p:sp>
        <p:nvSpPr>
          <p:cNvPr id="512"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Image" descr="Image"/>
          <p:cNvPicPr>
            <a:picLocks noChangeAspect="1"/>
          </p:cNvPicPr>
          <p:nvPr/>
        </p:nvPicPr>
        <p:blipFill>
          <a:blip r:embed="rId2"/>
          <a:stretch>
            <a:fillRect/>
          </a:stretch>
        </p:blipFill>
        <p:spPr>
          <a:xfrm>
            <a:off x="4309000" y="1150184"/>
            <a:ext cx="15766000" cy="1141563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Muuseumid 3.0…"/>
          <p:cNvSpPr txBox="1">
            <a:spLocks noGrp="1"/>
          </p:cNvSpPr>
          <p:nvPr>
            <p:ph type="title"/>
          </p:nvPr>
        </p:nvSpPr>
        <p:spPr>
          <a:prstGeom prst="rect">
            <a:avLst/>
          </a:prstGeom>
        </p:spPr>
        <p:txBody>
          <a:bodyPr/>
          <a:lstStyle/>
          <a:p>
            <a:pPr>
              <a:defRPr sz="7600">
                <a:solidFill>
                  <a:srgbClr val="DE6A10"/>
                </a:solidFill>
                <a:latin typeface="Helvetica Neue"/>
                <a:ea typeface="Helvetica Neue"/>
                <a:cs typeface="Helvetica Neue"/>
                <a:sym typeface="Helvetica Neue"/>
              </a:defRPr>
            </a:pPr>
            <a:r>
              <a:t>Muuseumid 3.0</a:t>
            </a:r>
          </a:p>
          <a:p>
            <a:pPr>
              <a:defRPr sz="4200" b="0">
                <a:solidFill>
                  <a:srgbClr val="DE6A10"/>
                </a:solidFill>
                <a:latin typeface="Helvetica Neue"/>
                <a:ea typeface="Helvetica Neue"/>
                <a:cs typeface="Helvetica Neue"/>
                <a:sym typeface="Helvetica Neue"/>
              </a:defRPr>
            </a:pPr>
            <a:r>
              <a:t>Prof Pier Luigi Sacco</a:t>
            </a:r>
          </a:p>
        </p:txBody>
      </p:sp>
      <p:grpSp>
        <p:nvGrpSpPr>
          <p:cNvPr id="374" name="Group"/>
          <p:cNvGrpSpPr/>
          <p:nvPr/>
        </p:nvGrpSpPr>
        <p:grpSpPr>
          <a:xfrm>
            <a:off x="5765520" y="3536156"/>
            <a:ext cx="12852960" cy="9108282"/>
            <a:chOff x="0" y="0"/>
            <a:chExt cx="12852958" cy="9108281"/>
          </a:xfrm>
        </p:grpSpPr>
        <p:grpSp>
          <p:nvGrpSpPr>
            <p:cNvPr id="362" name="Group"/>
            <p:cNvGrpSpPr/>
            <p:nvPr/>
          </p:nvGrpSpPr>
          <p:grpSpPr>
            <a:xfrm>
              <a:off x="0" y="0"/>
              <a:ext cx="12851919" cy="9108282"/>
              <a:chOff x="0" y="0"/>
              <a:chExt cx="12851918" cy="9108281"/>
            </a:xfrm>
          </p:grpSpPr>
          <p:sp>
            <p:nvSpPr>
              <p:cNvPr id="360" name="Shape"/>
              <p:cNvSpPr/>
              <p:nvPr/>
            </p:nvSpPr>
            <p:spPr>
              <a:xfrm>
                <a:off x="0" y="3411140"/>
                <a:ext cx="12851919" cy="5697142"/>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rgbClr val="B9B9B9"/>
              </a:solidFill>
              <a:ln w="12700" cap="flat">
                <a:noFill/>
                <a:miter lim="400000"/>
              </a:ln>
              <a:effectLst/>
            </p:spPr>
            <p:txBody>
              <a:bodyPr wrap="square" lIns="0" tIns="0" rIns="0" bIns="0" numCol="1" anchor="t">
                <a:noAutofit/>
              </a:bodyPr>
              <a:lstStyle/>
              <a:p>
                <a:pPr defTabSz="642937">
                  <a:lnSpc>
                    <a:spcPct val="80000"/>
                  </a:lnSpc>
                  <a:spcBef>
                    <a:spcPts val="7700"/>
                  </a:spcBef>
                  <a:defRPr sz="7000" b="0">
                    <a:solidFill>
                      <a:srgbClr val="333333"/>
                    </a:solidFill>
                    <a:latin typeface="Helvetica Neue Thin"/>
                    <a:ea typeface="Helvetica Neue Thin"/>
                    <a:cs typeface="Helvetica Neue Thin"/>
                    <a:sym typeface="Helvetica Neue Thin"/>
                  </a:defRPr>
                </a:pPr>
                <a:endParaRPr/>
              </a:p>
            </p:txBody>
          </p:sp>
          <p:sp>
            <p:nvSpPr>
              <p:cNvPr id="361" name="Shape"/>
              <p:cNvSpPr/>
              <p:nvPr/>
            </p:nvSpPr>
            <p:spPr>
              <a:xfrm>
                <a:off x="0" y="0"/>
                <a:ext cx="12780434" cy="5697141"/>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rgbClr val="B9B9B9"/>
              </a:solidFill>
              <a:ln w="12700" cap="flat">
                <a:noFill/>
                <a:miter lim="400000"/>
              </a:ln>
              <a:effectLst/>
            </p:spPr>
            <p:txBody>
              <a:bodyPr wrap="square" lIns="0" tIns="0" rIns="0" bIns="0" numCol="1" anchor="t">
                <a:noAutofit/>
              </a:bodyPr>
              <a:lstStyle/>
              <a:p>
                <a:pPr defTabSz="642937">
                  <a:lnSpc>
                    <a:spcPct val="80000"/>
                  </a:lnSpc>
                  <a:spcBef>
                    <a:spcPts val="7700"/>
                  </a:spcBef>
                  <a:defRPr sz="7000" b="0">
                    <a:solidFill>
                      <a:srgbClr val="333333"/>
                    </a:solidFill>
                    <a:latin typeface="Helvetica Neue Thin"/>
                    <a:ea typeface="Helvetica Neue Thin"/>
                    <a:cs typeface="Helvetica Neue Thin"/>
                    <a:sym typeface="Helvetica Neue Thin"/>
                  </a:defRPr>
                </a:pPr>
                <a:endParaRPr/>
              </a:p>
            </p:txBody>
          </p:sp>
        </p:grpSp>
        <p:grpSp>
          <p:nvGrpSpPr>
            <p:cNvPr id="366" name="Group"/>
            <p:cNvGrpSpPr/>
            <p:nvPr/>
          </p:nvGrpSpPr>
          <p:grpSpPr>
            <a:xfrm>
              <a:off x="0" y="-1"/>
              <a:ext cx="12845676" cy="2321720"/>
              <a:chOff x="0" y="0"/>
              <a:chExt cx="12845675" cy="2321718"/>
            </a:xfrm>
          </p:grpSpPr>
          <p:sp>
            <p:nvSpPr>
              <p:cNvPr id="363" name="Rectangle"/>
              <p:cNvSpPr/>
              <p:nvPr/>
            </p:nvSpPr>
            <p:spPr>
              <a:xfrm>
                <a:off x="0" y="0"/>
                <a:ext cx="12845676" cy="2321719"/>
              </a:xfrm>
              <a:prstGeom prst="rect">
                <a:avLst/>
              </a:prstGeom>
              <a:solidFill>
                <a:srgbClr val="DE6A10"/>
              </a:solidFill>
              <a:ln w="12700" cap="flat">
                <a:noFill/>
                <a:miter lim="400000"/>
              </a:ln>
              <a:effectLst/>
            </p:spPr>
            <p:txBody>
              <a:bodyPr wrap="square" lIns="0" tIns="0" rIns="0" bIns="0" numCol="1" anchor="t">
                <a:noAutofit/>
              </a:bodyPr>
              <a:lstStyle/>
              <a:p>
                <a:pPr defTabSz="642937">
                  <a:lnSpc>
                    <a:spcPct val="80000"/>
                  </a:lnSpc>
                  <a:spcBef>
                    <a:spcPts val="7700"/>
                  </a:spcBef>
                  <a:defRPr sz="7000" b="0">
                    <a:solidFill>
                      <a:srgbClr val="333333"/>
                    </a:solidFill>
                    <a:latin typeface="Helvetica Neue Thin"/>
                    <a:ea typeface="Helvetica Neue Thin"/>
                    <a:cs typeface="Helvetica Neue Thin"/>
                    <a:sym typeface="Helvetica Neue Thin"/>
                  </a:defRPr>
                </a:pPr>
                <a:endParaRPr/>
              </a:p>
            </p:txBody>
          </p:sp>
          <p:sp>
            <p:nvSpPr>
              <p:cNvPr id="364" name="“Teadmiste templid” - peamiselt keskenduvad konserveerimisele, säilitamisele ja kollektsioonide vahendamisele, põhimissiooniks elanikkonna harimine."/>
              <p:cNvSpPr txBox="1"/>
              <p:nvPr/>
            </p:nvSpPr>
            <p:spPr>
              <a:xfrm>
                <a:off x="3811783" y="267890"/>
                <a:ext cx="8792007" cy="17859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algn="l" defTabSz="821531">
                  <a:lnSpc>
                    <a:spcPct val="110000"/>
                  </a:lnSpc>
                  <a:spcBef>
                    <a:spcPts val="4200"/>
                  </a:spcBef>
                  <a:defRPr sz="2800" b="0">
                    <a:solidFill>
                      <a:srgbClr val="FFFFFF"/>
                    </a:solidFill>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“Teadmiste templid” </a:t>
                </a:r>
                <a:r>
                  <a:t>- peamiselt keskenduvad konserveerimisele, säilitamisele ja kollektsioonide vahendamisele, põhimissiooniks elanikkonna harimine.</a:t>
                </a:r>
              </a:p>
            </p:txBody>
          </p:sp>
          <p:sp>
            <p:nvSpPr>
              <p:cNvPr id="365" name="1.0"/>
              <p:cNvSpPr/>
              <p:nvPr/>
            </p:nvSpPr>
            <p:spPr>
              <a:xfrm>
                <a:off x="316915" y="267890"/>
                <a:ext cx="3058496" cy="17859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642937">
                  <a:lnSpc>
                    <a:spcPct val="80000"/>
                  </a:lnSpc>
                  <a:spcBef>
                    <a:spcPts val="7700"/>
                  </a:spcBef>
                  <a:defRPr sz="9800" b="0">
                    <a:solidFill>
                      <a:srgbClr val="FFFFFF"/>
                    </a:solidFill>
                    <a:latin typeface="Helvetica Neue UltraLight"/>
                    <a:ea typeface="Helvetica Neue UltraLight"/>
                    <a:cs typeface="Helvetica Neue UltraLight"/>
                    <a:sym typeface="Helvetica Neue UltraLight"/>
                  </a:defRPr>
                </a:lvl1pPr>
              </a:lstStyle>
              <a:p>
                <a:r>
                  <a:t>1.0</a:t>
                </a:r>
              </a:p>
            </p:txBody>
          </p:sp>
        </p:grpSp>
        <p:grpSp>
          <p:nvGrpSpPr>
            <p:cNvPr id="369" name="Group"/>
            <p:cNvGrpSpPr/>
            <p:nvPr/>
          </p:nvGrpSpPr>
          <p:grpSpPr>
            <a:xfrm>
              <a:off x="0" y="6786562"/>
              <a:ext cx="12852959" cy="2321720"/>
              <a:chOff x="0" y="0"/>
              <a:chExt cx="12852958" cy="2321718"/>
            </a:xfrm>
          </p:grpSpPr>
          <p:sp>
            <p:nvSpPr>
              <p:cNvPr id="367" name="Rectangle"/>
              <p:cNvSpPr/>
              <p:nvPr/>
            </p:nvSpPr>
            <p:spPr>
              <a:xfrm>
                <a:off x="0" y="0"/>
                <a:ext cx="12852959" cy="2321719"/>
              </a:xfrm>
              <a:prstGeom prst="rect">
                <a:avLst/>
              </a:prstGeom>
              <a:solidFill>
                <a:srgbClr val="DE6A10"/>
              </a:solidFill>
              <a:ln w="12700" cap="flat">
                <a:noFill/>
                <a:miter lim="400000"/>
              </a:ln>
              <a:effectLst/>
            </p:spPr>
            <p:txBody>
              <a:bodyPr wrap="square" lIns="0" tIns="0" rIns="0" bIns="0" numCol="1" anchor="t">
                <a:noAutofit/>
              </a:bodyPr>
              <a:lstStyle/>
              <a:p>
                <a:pPr defTabSz="642937">
                  <a:lnSpc>
                    <a:spcPct val="80000"/>
                  </a:lnSpc>
                  <a:spcBef>
                    <a:spcPts val="7700"/>
                  </a:spcBef>
                  <a:defRPr sz="7000" b="0">
                    <a:solidFill>
                      <a:srgbClr val="333333"/>
                    </a:solidFill>
                    <a:latin typeface="Helvetica Neue Thin"/>
                    <a:ea typeface="Helvetica Neue Thin"/>
                    <a:cs typeface="Helvetica Neue Thin"/>
                    <a:sym typeface="Helvetica Neue Thin"/>
                  </a:defRPr>
                </a:pPr>
                <a:endParaRPr/>
              </a:p>
            </p:txBody>
          </p:sp>
          <p:sp>
            <p:nvSpPr>
              <p:cNvPr id="368" name="3.0"/>
              <p:cNvSpPr/>
              <p:nvPr/>
            </p:nvSpPr>
            <p:spPr>
              <a:xfrm>
                <a:off x="279525" y="267890"/>
                <a:ext cx="3060230" cy="17859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642937">
                  <a:lnSpc>
                    <a:spcPct val="80000"/>
                  </a:lnSpc>
                  <a:spcBef>
                    <a:spcPts val="7700"/>
                  </a:spcBef>
                  <a:defRPr sz="9800" b="0">
                    <a:solidFill>
                      <a:srgbClr val="FFFFFF"/>
                    </a:solidFill>
                    <a:latin typeface="Helvetica Neue UltraLight"/>
                    <a:ea typeface="Helvetica Neue UltraLight"/>
                    <a:cs typeface="Helvetica Neue UltraLight"/>
                    <a:sym typeface="Helvetica Neue UltraLight"/>
                  </a:defRPr>
                </a:lvl1pPr>
              </a:lstStyle>
              <a:p>
                <a:r>
                  <a:t>3.0</a:t>
                </a:r>
              </a:p>
            </p:txBody>
          </p:sp>
        </p:grpSp>
        <p:grpSp>
          <p:nvGrpSpPr>
            <p:cNvPr id="373" name="Group"/>
            <p:cNvGrpSpPr/>
            <p:nvPr/>
          </p:nvGrpSpPr>
          <p:grpSpPr>
            <a:xfrm>
              <a:off x="0" y="3393281"/>
              <a:ext cx="12849839" cy="2321719"/>
              <a:chOff x="0" y="0"/>
              <a:chExt cx="12849838" cy="2321718"/>
            </a:xfrm>
          </p:grpSpPr>
          <p:sp>
            <p:nvSpPr>
              <p:cNvPr id="370" name="Rectangle"/>
              <p:cNvSpPr/>
              <p:nvPr/>
            </p:nvSpPr>
            <p:spPr>
              <a:xfrm>
                <a:off x="0" y="0"/>
                <a:ext cx="12849839" cy="2321719"/>
              </a:xfrm>
              <a:prstGeom prst="rect">
                <a:avLst/>
              </a:prstGeom>
              <a:solidFill>
                <a:srgbClr val="DE6A10"/>
              </a:solidFill>
              <a:ln w="12700" cap="flat">
                <a:noFill/>
                <a:miter lim="400000"/>
              </a:ln>
              <a:effectLst/>
            </p:spPr>
            <p:txBody>
              <a:bodyPr wrap="square" lIns="0" tIns="0" rIns="0" bIns="0" numCol="1" anchor="t">
                <a:noAutofit/>
              </a:bodyPr>
              <a:lstStyle/>
              <a:p>
                <a:pPr defTabSz="642937">
                  <a:lnSpc>
                    <a:spcPct val="80000"/>
                  </a:lnSpc>
                  <a:spcBef>
                    <a:spcPts val="7700"/>
                  </a:spcBef>
                  <a:defRPr sz="7000" b="0">
                    <a:solidFill>
                      <a:srgbClr val="333333"/>
                    </a:solidFill>
                    <a:latin typeface="Helvetica Neue Thin"/>
                    <a:ea typeface="Helvetica Neue Thin"/>
                    <a:cs typeface="Helvetica Neue Thin"/>
                    <a:sym typeface="Helvetica Neue Thin"/>
                  </a:defRPr>
                </a:pPr>
                <a:endParaRPr/>
              </a:p>
            </p:txBody>
          </p:sp>
          <p:sp>
            <p:nvSpPr>
              <p:cNvPr id="371" name="2.0"/>
              <p:cNvSpPr/>
              <p:nvPr/>
            </p:nvSpPr>
            <p:spPr>
              <a:xfrm>
                <a:off x="317289" y="267890"/>
                <a:ext cx="3059486" cy="17859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642937">
                  <a:lnSpc>
                    <a:spcPct val="80000"/>
                  </a:lnSpc>
                  <a:spcBef>
                    <a:spcPts val="7700"/>
                  </a:spcBef>
                  <a:defRPr sz="9800" b="0">
                    <a:solidFill>
                      <a:srgbClr val="FFFFFF"/>
                    </a:solidFill>
                    <a:latin typeface="Helvetica Neue UltraLight"/>
                    <a:ea typeface="Helvetica Neue UltraLight"/>
                    <a:cs typeface="Helvetica Neue UltraLight"/>
                    <a:sym typeface="Helvetica Neue UltraLight"/>
                  </a:defRPr>
                </a:lvl1pPr>
              </a:lstStyle>
              <a:p>
                <a:r>
                  <a:t>2.0</a:t>
                </a:r>
              </a:p>
            </p:txBody>
          </p:sp>
          <p:sp>
            <p:nvSpPr>
              <p:cNvPr id="372" name="“Meelelahutusmasinad” - kasvav ootus, et muuseumid kasvataksid sissetulekuid ja panustaksid turismivaldkonda. Edukuse nähtavaks mõõdikuks külastajate numbrid."/>
              <p:cNvSpPr txBox="1"/>
              <p:nvPr/>
            </p:nvSpPr>
            <p:spPr>
              <a:xfrm>
                <a:off x="3797596" y="267890"/>
                <a:ext cx="8792006" cy="17859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algn="l" defTabSz="821531">
                  <a:lnSpc>
                    <a:spcPct val="110000"/>
                  </a:lnSpc>
                  <a:spcBef>
                    <a:spcPts val="4200"/>
                  </a:spcBef>
                  <a:defRPr sz="2800" b="0">
                    <a:solidFill>
                      <a:srgbClr val="FFFFFF"/>
                    </a:solidFill>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“Meelelahutusmasinad”</a:t>
                </a:r>
                <a:r>
                  <a:t> - kasvav ootus, et muuseumid kasvataksid sissetulekuid ja panustaksid turismivaldkonda. Edukuse nähtavaks mõõdikuks külastajate numbrid.</a:t>
                </a:r>
              </a:p>
            </p:txBody>
          </p:sp>
        </p:grpSp>
      </p:grpSp>
      <p:sp>
        <p:nvSpPr>
          <p:cNvPr id="375" name="“Kogukondlikud kaasloojad” - kasutajate, külastajate ja kogukonna kaasamine kultuuri loomisse, vahendamisse ja säilitamisse."/>
          <p:cNvSpPr txBox="1"/>
          <p:nvPr/>
        </p:nvSpPr>
        <p:spPr>
          <a:xfrm>
            <a:off x="9575211" y="10585162"/>
            <a:ext cx="8679389" cy="17859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l" defTabSz="821531">
              <a:lnSpc>
                <a:spcPct val="110000"/>
              </a:lnSpc>
              <a:spcBef>
                <a:spcPts val="4200"/>
              </a:spcBef>
              <a:defRPr sz="2800" b="0">
                <a:solidFill>
                  <a:srgbClr val="FFFFFF"/>
                </a:solidFill>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“Kogukondlikud kaasloojad”</a:t>
            </a:r>
            <a:r>
              <a:t> - kasutajate, külastajate ja kogukonna kaasamine kultuuri loomisse, vahendamisse ja säilitamisse.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 name="Image" descr="Image"/>
          <p:cNvPicPr>
            <a:picLocks noChangeAspect="1"/>
          </p:cNvPicPr>
          <p:nvPr/>
        </p:nvPicPr>
        <p:blipFill>
          <a:blip r:embed="rId2"/>
          <a:stretch>
            <a:fillRect/>
          </a:stretch>
        </p:blipFill>
        <p:spPr>
          <a:xfrm>
            <a:off x="7812039" y="1115044"/>
            <a:ext cx="8759923" cy="11485912"/>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Image" descr="Image"/>
          <p:cNvPicPr>
            <a:picLocks noChangeAspect="1"/>
          </p:cNvPicPr>
          <p:nvPr/>
        </p:nvPicPr>
        <p:blipFill>
          <a:blip r:embed="rId2"/>
          <a:stretch>
            <a:fillRect/>
          </a:stretch>
        </p:blipFill>
        <p:spPr>
          <a:xfrm>
            <a:off x="1906289" y="2134445"/>
            <a:ext cx="20571422" cy="944711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20" name="Image" descr="Image"/>
          <p:cNvPicPr>
            <a:picLocks noChangeAspect="1"/>
          </p:cNvPicPr>
          <p:nvPr/>
        </p:nvPicPr>
        <p:blipFill>
          <a:blip r:embed="rId2"/>
          <a:stretch>
            <a:fillRect/>
          </a:stretch>
        </p:blipFill>
        <p:spPr>
          <a:xfrm>
            <a:off x="6435382" y="942999"/>
            <a:ext cx="12359184" cy="12654533"/>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 name="Stsenaariumid"/>
          <p:cNvSpPr txBox="1">
            <a:spLocks noGrp="1"/>
          </p:cNvSpPr>
          <p:nvPr>
            <p:ph type="title"/>
          </p:nvPr>
        </p:nvSpPr>
        <p:spPr>
          <a:prstGeom prst="rect">
            <a:avLst/>
          </a:prstGeom>
        </p:spPr>
        <p:txBody>
          <a:bodyPr/>
          <a:lstStyle>
            <a:lvl1pPr>
              <a:lnSpc>
                <a:spcPct val="100000"/>
              </a:lnSpc>
              <a:defRPr b="1">
                <a:latin typeface="Helvetica Neue"/>
                <a:ea typeface="Helvetica Neue"/>
                <a:cs typeface="Helvetica Neue"/>
                <a:sym typeface="Helvetica Neue"/>
              </a:defRPr>
            </a:lvl1pPr>
          </a:lstStyle>
          <a:p>
            <a:r>
              <a:t>Stsenaariumid</a:t>
            </a:r>
          </a:p>
        </p:txBody>
      </p:sp>
      <p:sp>
        <p:nvSpPr>
          <p:cNvPr id="523" name="Ennustavad: mis juhtub?…"/>
          <p:cNvSpPr txBox="1">
            <a:spLocks noGrp="1"/>
          </p:cNvSpPr>
          <p:nvPr>
            <p:ph type="body" idx="1"/>
          </p:nvPr>
        </p:nvSpPr>
        <p:spPr>
          <a:xfrm>
            <a:off x="2425700" y="4572950"/>
            <a:ext cx="20641722" cy="7111050"/>
          </a:xfrm>
          <a:prstGeom prst="rect">
            <a:avLst/>
          </a:prstGeom>
        </p:spPr>
        <p:txBody>
          <a:bodyPr/>
          <a:lstStyle/>
          <a:p>
            <a:pPr marL="1285875" indent="-1285875">
              <a:lnSpc>
                <a:spcPct val="100000"/>
              </a:lnSpc>
              <a:spcBef>
                <a:spcPts val="1200"/>
              </a:spcBef>
              <a:buClr>
                <a:srgbClr val="F56F2A"/>
              </a:buClr>
              <a:buSzPct val="80000"/>
              <a:buChar char="•"/>
              <a:defRPr sz="8100" spc="0">
                <a:latin typeface="Helvetica Neue"/>
                <a:ea typeface="Helvetica Neue"/>
                <a:cs typeface="Helvetica Neue"/>
                <a:sym typeface="Helvetica Neue"/>
              </a:defRPr>
            </a:pPr>
            <a:r>
              <a:t>Ennustavad: mis juhtub?</a:t>
            </a:r>
          </a:p>
          <a:p>
            <a:pPr marL="1285875" indent="-1285875">
              <a:lnSpc>
                <a:spcPct val="100000"/>
              </a:lnSpc>
              <a:spcBef>
                <a:spcPts val="1200"/>
              </a:spcBef>
              <a:buClr>
                <a:srgbClr val="F56F2A"/>
              </a:buClr>
              <a:buSzPct val="80000"/>
              <a:buChar char="•"/>
              <a:defRPr sz="8100" spc="0">
                <a:latin typeface="Helvetica Neue"/>
                <a:ea typeface="Helvetica Neue"/>
                <a:cs typeface="Helvetica Neue"/>
                <a:sym typeface="Helvetica Neue"/>
              </a:defRPr>
            </a:pPr>
            <a:r>
              <a:t>Uurivad: mis kõik võib juhtuda?</a:t>
            </a:r>
          </a:p>
          <a:p>
            <a:pPr marL="1285875" indent="-1285875">
              <a:lnSpc>
                <a:spcPct val="100000"/>
              </a:lnSpc>
              <a:spcBef>
                <a:spcPts val="1200"/>
              </a:spcBef>
              <a:buClr>
                <a:srgbClr val="F56F2A"/>
              </a:buClr>
              <a:buSzPct val="80000"/>
              <a:buChar char="•"/>
              <a:defRPr sz="8100" spc="0">
                <a:latin typeface="Helvetica Neue"/>
                <a:ea typeface="Helvetica Neue"/>
                <a:cs typeface="Helvetica Neue"/>
                <a:sym typeface="Helvetica Neue"/>
              </a:defRPr>
            </a:pPr>
            <a:r>
              <a:t>Normatiivne: erinevad teed konkreetse tulevikuni jõudmiseks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trateegilised eesmärgid"/>
          <p:cNvSpPr txBox="1">
            <a:spLocks noGrp="1"/>
          </p:cNvSpPr>
          <p:nvPr>
            <p:ph type="title"/>
          </p:nvPr>
        </p:nvSpPr>
        <p:spPr>
          <a:prstGeom prst="rect">
            <a:avLst/>
          </a:prstGeom>
        </p:spPr>
        <p:txBody>
          <a:bodyPr/>
          <a:lstStyle>
            <a:lvl1pPr>
              <a:lnSpc>
                <a:spcPct val="100000"/>
              </a:lnSpc>
              <a:defRPr b="1">
                <a:latin typeface="Helvetica Neue"/>
                <a:ea typeface="Helvetica Neue"/>
                <a:cs typeface="Helvetica Neue"/>
                <a:sym typeface="Helvetica Neue"/>
              </a:defRPr>
            </a:lvl1pPr>
          </a:lstStyle>
          <a:p>
            <a:r>
              <a:t>Strateegilised eesmärgid</a:t>
            </a:r>
          </a:p>
        </p:txBody>
      </p:sp>
      <p:sp>
        <p:nvSpPr>
          <p:cNvPr id="526" name="S konkreetsed…"/>
          <p:cNvSpPr txBox="1">
            <a:spLocks noGrp="1"/>
          </p:cNvSpPr>
          <p:nvPr>
            <p:ph type="body" idx="1"/>
          </p:nvPr>
        </p:nvSpPr>
        <p:spPr>
          <a:xfrm>
            <a:off x="2425700" y="4572950"/>
            <a:ext cx="20641722" cy="7111050"/>
          </a:xfrm>
          <a:prstGeom prst="rect">
            <a:avLst/>
          </a:prstGeom>
        </p:spPr>
        <p:txBody>
          <a:bodyPr/>
          <a:lstStyle/>
          <a:p>
            <a:pPr marL="1285875" indent="-1285875">
              <a:lnSpc>
                <a:spcPct val="100000"/>
              </a:lnSpc>
              <a:spcBef>
                <a:spcPts val="1200"/>
              </a:spcBef>
              <a:buClr>
                <a:srgbClr val="F56F2A"/>
              </a:buClr>
              <a:buSzPct val="80000"/>
              <a:buChar char="•"/>
              <a:defRPr sz="8100" spc="0">
                <a:latin typeface="Helvetica Neue"/>
                <a:ea typeface="Helvetica Neue"/>
                <a:cs typeface="Helvetica Neue"/>
                <a:sym typeface="Helvetica Neue"/>
              </a:defRPr>
            </a:pPr>
            <a:r>
              <a:t>S	konkreetsed</a:t>
            </a:r>
          </a:p>
          <a:p>
            <a:pPr marL="1285875" indent="-1285875">
              <a:lnSpc>
                <a:spcPct val="100000"/>
              </a:lnSpc>
              <a:spcBef>
                <a:spcPts val="1200"/>
              </a:spcBef>
              <a:buClr>
                <a:srgbClr val="F56F2A"/>
              </a:buClr>
              <a:buSzPct val="80000"/>
              <a:buChar char="•"/>
              <a:defRPr sz="8100" spc="0">
                <a:latin typeface="Helvetica Neue"/>
                <a:ea typeface="Helvetica Neue"/>
                <a:cs typeface="Helvetica Neue"/>
                <a:sym typeface="Helvetica Neue"/>
              </a:defRPr>
            </a:pPr>
            <a:r>
              <a:t>M	mõõdetavad</a:t>
            </a:r>
          </a:p>
          <a:p>
            <a:pPr marL="1285875" indent="-1285875">
              <a:lnSpc>
                <a:spcPct val="100000"/>
              </a:lnSpc>
              <a:spcBef>
                <a:spcPts val="1200"/>
              </a:spcBef>
              <a:buClr>
                <a:srgbClr val="F56F2A"/>
              </a:buClr>
              <a:buSzPct val="80000"/>
              <a:buChar char="•"/>
              <a:defRPr sz="8100" spc="0">
                <a:latin typeface="Helvetica Neue"/>
                <a:ea typeface="Helvetica Neue"/>
                <a:cs typeface="Helvetica Neue"/>
                <a:sym typeface="Helvetica Neue"/>
              </a:defRPr>
            </a:pPr>
            <a:r>
              <a:t>A	saavutatavad, tegevusekesksed</a:t>
            </a:r>
          </a:p>
          <a:p>
            <a:pPr marL="1285875" indent="-1285875">
              <a:lnSpc>
                <a:spcPct val="100000"/>
              </a:lnSpc>
              <a:spcBef>
                <a:spcPts val="1200"/>
              </a:spcBef>
              <a:buClr>
                <a:srgbClr val="F56F2A"/>
              </a:buClr>
              <a:buSzPct val="80000"/>
              <a:buChar char="•"/>
              <a:defRPr sz="8100" spc="0">
                <a:latin typeface="Helvetica Neue"/>
                <a:ea typeface="Helvetica Neue"/>
                <a:cs typeface="Helvetica Neue"/>
                <a:sym typeface="Helvetica Neue"/>
              </a:defRPr>
            </a:pPr>
            <a:r>
              <a:t>R	asjakohane, realistlik, vahendid</a:t>
            </a:r>
          </a:p>
          <a:p>
            <a:pPr marL="1285875" indent="-1285875">
              <a:lnSpc>
                <a:spcPct val="100000"/>
              </a:lnSpc>
              <a:spcBef>
                <a:spcPts val="1200"/>
              </a:spcBef>
              <a:buClr>
                <a:srgbClr val="F56F2A"/>
              </a:buClr>
              <a:buSzPct val="80000"/>
              <a:buChar char="•"/>
              <a:defRPr sz="8100" spc="0">
                <a:latin typeface="Helvetica Neue"/>
                <a:ea typeface="Helvetica Neue"/>
                <a:cs typeface="Helvetica Neue"/>
                <a:sym typeface="Helvetica Neue"/>
              </a:defRPr>
            </a:pPr>
            <a:r>
              <a:t>T	ajastatud</a:t>
            </a:r>
          </a:p>
        </p:txBody>
      </p:sp>
      <p:sp>
        <p:nvSpPr>
          <p:cNvPr id="527"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1" name="Group"/>
          <p:cNvGrpSpPr/>
          <p:nvPr/>
        </p:nvGrpSpPr>
        <p:grpSpPr>
          <a:xfrm>
            <a:off x="2221506" y="1063919"/>
            <a:ext cx="19940987" cy="11588162"/>
            <a:chOff x="0" y="0"/>
            <a:chExt cx="19940986" cy="11588161"/>
          </a:xfrm>
        </p:grpSpPr>
        <p:sp>
          <p:nvSpPr>
            <p:cNvPr id="529" name="Strateegilise planeerimise mudel"/>
            <p:cNvSpPr txBox="1"/>
            <p:nvPr/>
          </p:nvSpPr>
          <p:spPr>
            <a:xfrm>
              <a:off x="0" y="0"/>
              <a:ext cx="19940987" cy="10047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b">
              <a:noAutofit/>
            </a:bodyPr>
            <a:lstStyle>
              <a:lvl1pPr defTabSz="457200">
                <a:lnSpc>
                  <a:spcPct val="90000"/>
                </a:lnSpc>
                <a:spcBef>
                  <a:spcPts val="5500"/>
                </a:spcBef>
                <a:defRPr sz="5000">
                  <a:solidFill>
                    <a:srgbClr val="3483C9"/>
                  </a:solidFill>
                </a:defRPr>
              </a:lvl1pPr>
            </a:lstStyle>
            <a:p>
              <a:r>
                <a:t>Strateegilise planeerimise mudel</a:t>
              </a:r>
            </a:p>
          </p:txBody>
        </p:sp>
        <p:grpSp>
          <p:nvGrpSpPr>
            <p:cNvPr id="560" name="Group"/>
            <p:cNvGrpSpPr/>
            <p:nvPr/>
          </p:nvGrpSpPr>
          <p:grpSpPr>
            <a:xfrm>
              <a:off x="0" y="2026836"/>
              <a:ext cx="19940987" cy="9561326"/>
              <a:chOff x="0" y="0"/>
              <a:chExt cx="19940985" cy="9561324"/>
            </a:xfrm>
          </p:grpSpPr>
          <p:grpSp>
            <p:nvGrpSpPr>
              <p:cNvPr id="541" name="Group"/>
              <p:cNvGrpSpPr/>
              <p:nvPr/>
            </p:nvGrpSpPr>
            <p:grpSpPr>
              <a:xfrm>
                <a:off x="1325904" y="1412132"/>
                <a:ext cx="17289175" cy="6769328"/>
                <a:chOff x="0" y="0"/>
                <a:chExt cx="17289174" cy="6769326"/>
              </a:xfrm>
            </p:grpSpPr>
            <p:sp>
              <p:nvSpPr>
                <p:cNvPr id="530" name="Line"/>
                <p:cNvSpPr/>
                <p:nvPr/>
              </p:nvSpPr>
              <p:spPr>
                <a:xfrm>
                  <a:off x="10097453" y="339580"/>
                  <a:ext cx="5750958" cy="2043018"/>
                </a:xfrm>
                <a:custGeom>
                  <a:avLst/>
                  <a:gdLst/>
                  <a:ahLst/>
                  <a:cxnLst>
                    <a:cxn ang="0">
                      <a:pos x="wd2" y="hd2"/>
                    </a:cxn>
                    <a:cxn ang="5400000">
                      <a:pos x="wd2" y="hd2"/>
                    </a:cxn>
                    <a:cxn ang="10800000">
                      <a:pos x="wd2" y="hd2"/>
                    </a:cxn>
                    <a:cxn ang="16200000">
                      <a:pos x="wd2" y="hd2"/>
                    </a:cxn>
                  </a:cxnLst>
                  <a:rect l="0" t="0" r="r" b="b"/>
                  <a:pathLst>
                    <a:path w="21600" h="21600" extrusionOk="0">
                      <a:moveTo>
                        <a:pt x="0" y="21578"/>
                      </a:moveTo>
                      <a:lnTo>
                        <a:pt x="0" y="0"/>
                      </a:lnTo>
                      <a:lnTo>
                        <a:pt x="21600" y="0"/>
                      </a:lnTo>
                      <a:lnTo>
                        <a:pt x="21600" y="21600"/>
                      </a:lnTo>
                    </a:path>
                  </a:pathLst>
                </a:cu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531" name="Line"/>
                <p:cNvSpPr/>
                <p:nvPr/>
              </p:nvSpPr>
              <p:spPr>
                <a:xfrm>
                  <a:off x="12972932" y="0"/>
                  <a:ext cx="1" cy="290051"/>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532" name="Line"/>
                <p:cNvSpPr/>
                <p:nvPr/>
              </p:nvSpPr>
              <p:spPr>
                <a:xfrm>
                  <a:off x="8656688" y="2377225"/>
                  <a:ext cx="2881529" cy="20181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3392"/>
                      </a:lnTo>
                    </a:path>
                  </a:pathLst>
                </a:cu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533" name="Line"/>
                <p:cNvSpPr/>
                <p:nvPr/>
              </p:nvSpPr>
              <p:spPr>
                <a:xfrm>
                  <a:off x="14395543" y="2377225"/>
                  <a:ext cx="2881529" cy="291420"/>
                </a:xfrm>
                <a:custGeom>
                  <a:avLst/>
                  <a:gdLst/>
                  <a:ahLst/>
                  <a:cxnLst>
                    <a:cxn ang="0">
                      <a:pos x="wd2" y="hd2"/>
                    </a:cxn>
                    <a:cxn ang="5400000">
                      <a:pos x="wd2" y="hd2"/>
                    </a:cxn>
                    <a:cxn ang="10800000">
                      <a:pos x="wd2" y="hd2"/>
                    </a:cxn>
                    <a:cxn ang="16200000">
                      <a:pos x="wd2" y="hd2"/>
                    </a:cxn>
                  </a:cxnLst>
                  <a:rect l="0" t="0" r="r" b="b"/>
                  <a:pathLst>
                    <a:path w="21600" h="21600" extrusionOk="0">
                      <a:moveTo>
                        <a:pt x="0" y="21448"/>
                      </a:moveTo>
                      <a:lnTo>
                        <a:pt x="0" y="0"/>
                      </a:lnTo>
                      <a:lnTo>
                        <a:pt x="21600" y="0"/>
                      </a:lnTo>
                      <a:lnTo>
                        <a:pt x="21600" y="21600"/>
                      </a:lnTo>
                    </a:path>
                  </a:pathLst>
                </a:cu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534" name="Line"/>
                <p:cNvSpPr/>
                <p:nvPr/>
              </p:nvSpPr>
              <p:spPr>
                <a:xfrm>
                  <a:off x="15836307" y="2028026"/>
                  <a:ext cx="1" cy="299670"/>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535" name="Line"/>
                <p:cNvSpPr/>
                <p:nvPr/>
              </p:nvSpPr>
              <p:spPr>
                <a:xfrm>
                  <a:off x="1428661" y="4407994"/>
                  <a:ext cx="14407648" cy="2008917"/>
                </a:xfrm>
                <a:custGeom>
                  <a:avLst/>
                  <a:gdLst/>
                  <a:ahLst/>
                  <a:cxnLst>
                    <a:cxn ang="0">
                      <a:pos x="wd2" y="hd2"/>
                    </a:cxn>
                    <a:cxn ang="5400000">
                      <a:pos x="wd2" y="hd2"/>
                    </a:cxn>
                    <a:cxn ang="10800000">
                      <a:pos x="wd2" y="hd2"/>
                    </a:cxn>
                    <a:cxn ang="16200000">
                      <a:pos x="wd2" y="hd2"/>
                    </a:cxn>
                  </a:cxnLst>
                  <a:rect l="0" t="0" r="r" b="b"/>
                  <a:pathLst>
                    <a:path w="21600" h="21600" extrusionOk="0">
                      <a:moveTo>
                        <a:pt x="0" y="21448"/>
                      </a:moveTo>
                      <a:lnTo>
                        <a:pt x="0" y="0"/>
                      </a:lnTo>
                      <a:lnTo>
                        <a:pt x="21600" y="0"/>
                      </a:lnTo>
                      <a:lnTo>
                        <a:pt x="21600" y="21600"/>
                      </a:lnTo>
                    </a:path>
                  </a:pathLst>
                </a:cu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536" name="Line"/>
                <p:cNvSpPr/>
                <p:nvPr/>
              </p:nvSpPr>
              <p:spPr>
                <a:xfrm>
                  <a:off x="12978981" y="4358233"/>
                  <a:ext cx="1" cy="2058679"/>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537" name="Line"/>
                <p:cNvSpPr/>
                <p:nvPr/>
              </p:nvSpPr>
              <p:spPr>
                <a:xfrm>
                  <a:off x="0" y="6449431"/>
                  <a:ext cx="5763060" cy="319896"/>
                </a:xfrm>
                <a:custGeom>
                  <a:avLst/>
                  <a:gdLst/>
                  <a:ahLst/>
                  <a:cxnLst>
                    <a:cxn ang="0">
                      <a:pos x="wd2" y="hd2"/>
                    </a:cxn>
                    <a:cxn ang="5400000">
                      <a:pos x="wd2" y="hd2"/>
                    </a:cxn>
                    <a:cxn ang="10800000">
                      <a:pos x="wd2" y="hd2"/>
                    </a:cxn>
                    <a:cxn ang="16200000">
                      <a:pos x="wd2" y="hd2"/>
                    </a:cxn>
                  </a:cxnLst>
                  <a:rect l="0" t="0" r="r" b="b"/>
                  <a:pathLst>
                    <a:path w="21600" h="21600" extrusionOk="0">
                      <a:moveTo>
                        <a:pt x="21600" y="21448"/>
                      </a:moveTo>
                      <a:lnTo>
                        <a:pt x="21600" y="0"/>
                      </a:lnTo>
                      <a:lnTo>
                        <a:pt x="0" y="0"/>
                      </a:lnTo>
                      <a:lnTo>
                        <a:pt x="0" y="21600"/>
                      </a:lnTo>
                    </a:path>
                  </a:pathLst>
                </a:cu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538" name="Line"/>
                <p:cNvSpPr/>
                <p:nvPr/>
              </p:nvSpPr>
              <p:spPr>
                <a:xfrm>
                  <a:off x="1440763" y="6098518"/>
                  <a:ext cx="1" cy="318394"/>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539" name="Line"/>
                <p:cNvSpPr/>
                <p:nvPr/>
              </p:nvSpPr>
              <p:spPr>
                <a:xfrm>
                  <a:off x="4316151" y="4400925"/>
                  <a:ext cx="1" cy="2015987"/>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sp>
              <p:nvSpPr>
                <p:cNvPr id="540" name="Line"/>
                <p:cNvSpPr/>
                <p:nvPr/>
              </p:nvSpPr>
              <p:spPr>
                <a:xfrm>
                  <a:off x="11526114" y="6437229"/>
                  <a:ext cx="5763061" cy="319896"/>
                </a:xfrm>
                <a:custGeom>
                  <a:avLst/>
                  <a:gdLst/>
                  <a:ahLst/>
                  <a:cxnLst>
                    <a:cxn ang="0">
                      <a:pos x="wd2" y="hd2"/>
                    </a:cxn>
                    <a:cxn ang="5400000">
                      <a:pos x="wd2" y="hd2"/>
                    </a:cxn>
                    <a:cxn ang="10800000">
                      <a:pos x="wd2" y="hd2"/>
                    </a:cxn>
                    <a:cxn ang="16200000">
                      <a:pos x="wd2" y="hd2"/>
                    </a:cxn>
                  </a:cxnLst>
                  <a:rect l="0" t="0" r="r" b="b"/>
                  <a:pathLst>
                    <a:path w="21600" h="21600" extrusionOk="0">
                      <a:moveTo>
                        <a:pt x="21600" y="21448"/>
                      </a:moveTo>
                      <a:lnTo>
                        <a:pt x="21600" y="0"/>
                      </a:lnTo>
                      <a:lnTo>
                        <a:pt x="0" y="0"/>
                      </a:lnTo>
                      <a:lnTo>
                        <a:pt x="0" y="21600"/>
                      </a:lnTo>
                    </a:path>
                  </a:pathLst>
                </a:cu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457200">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a:p>
              </p:txBody>
            </p:sp>
          </p:grpSp>
          <p:grpSp>
            <p:nvGrpSpPr>
              <p:cNvPr id="559" name="Group"/>
              <p:cNvGrpSpPr/>
              <p:nvPr/>
            </p:nvGrpSpPr>
            <p:grpSpPr>
              <a:xfrm>
                <a:off x="0" y="-1"/>
                <a:ext cx="19940987" cy="9561326"/>
                <a:chOff x="0" y="0"/>
                <a:chExt cx="19940986" cy="9561324"/>
              </a:xfrm>
            </p:grpSpPr>
            <p:sp>
              <p:nvSpPr>
                <p:cNvPr id="542" name="VÄÄRTUSED…"/>
                <p:cNvSpPr/>
                <p:nvPr/>
              </p:nvSpPr>
              <p:spPr>
                <a:xfrm>
                  <a:off x="12978979" y="0"/>
                  <a:ext cx="2651816" cy="1399771"/>
                </a:xfrm>
                <a:prstGeom prst="rect">
                  <a:avLst/>
                </a:prstGeom>
                <a:solidFill>
                  <a:srgbClr val="3484C9"/>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584200">
                    <a:defRPr sz="2800" b="0" cap="all">
                      <a:solidFill>
                        <a:srgbClr val="FFFFFF"/>
                      </a:solidFill>
                    </a:defRPr>
                  </a:pPr>
                  <a:r>
                    <a:t>VÄÄRTUSED</a:t>
                  </a:r>
                </a:p>
                <a:p>
                  <a:pPr defTabSz="584200">
                    <a:defRPr sz="2800" b="0" cap="all">
                      <a:solidFill>
                        <a:srgbClr val="FFFFFF"/>
                      </a:solidFill>
                    </a:defRPr>
                  </a:pPr>
                  <a:r>
                    <a:t>MISSIOON</a:t>
                  </a:r>
                </a:p>
                <a:p>
                  <a:pPr defTabSz="584200">
                    <a:defRPr sz="2800" b="0" cap="all">
                      <a:solidFill>
                        <a:srgbClr val="FFFFFF"/>
                      </a:solidFill>
                    </a:defRPr>
                  </a:pPr>
                  <a:r>
                    <a:t>VISIOON</a:t>
                  </a:r>
                </a:p>
              </p:txBody>
            </p:sp>
            <p:sp>
              <p:nvSpPr>
                <p:cNvPr id="543" name="STRATEEGILINE EESMÄRK 1"/>
                <p:cNvSpPr/>
                <p:nvPr/>
              </p:nvSpPr>
              <p:spPr>
                <a:xfrm>
                  <a:off x="10097450" y="2040388"/>
                  <a:ext cx="2651816" cy="1399771"/>
                </a:xfrm>
                <a:prstGeom prst="rect">
                  <a:avLst/>
                </a:prstGeom>
                <a:solidFill>
                  <a:srgbClr val="3197E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STRATEEGILINE EESMÄRK 1</a:t>
                  </a:r>
                </a:p>
              </p:txBody>
            </p:sp>
            <p:sp>
              <p:nvSpPr>
                <p:cNvPr id="544" name="STRATEEGILINE EESMÄRK 2"/>
                <p:cNvSpPr/>
                <p:nvPr/>
              </p:nvSpPr>
              <p:spPr>
                <a:xfrm>
                  <a:off x="15848407" y="2040388"/>
                  <a:ext cx="2651817" cy="1399771"/>
                </a:xfrm>
                <a:prstGeom prst="rect">
                  <a:avLst/>
                </a:prstGeom>
                <a:solidFill>
                  <a:srgbClr val="3197E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STRATEEGILINE EESMÄRK 2</a:t>
                  </a:r>
                </a:p>
              </p:txBody>
            </p:sp>
            <p:sp>
              <p:nvSpPr>
                <p:cNvPr id="545" name="TEGEVUS-SUUND / MEEDE 1.1"/>
                <p:cNvSpPr/>
                <p:nvPr/>
              </p:nvSpPr>
              <p:spPr>
                <a:xfrm>
                  <a:off x="8644585" y="4080777"/>
                  <a:ext cx="2651816" cy="1399771"/>
                </a:xfrm>
                <a:prstGeom prst="rect">
                  <a:avLst/>
                </a:prstGeom>
                <a:solidFill>
                  <a:srgbClr val="72B1D7"/>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TEGEVUS-SUUND / MEEDE 1.1</a:t>
                  </a:r>
                </a:p>
              </p:txBody>
            </p:sp>
            <p:sp>
              <p:nvSpPr>
                <p:cNvPr id="546" name="TEGEVUS-SUUND / MEEDE 1.2"/>
                <p:cNvSpPr/>
                <p:nvPr/>
              </p:nvSpPr>
              <p:spPr>
                <a:xfrm>
                  <a:off x="11526114" y="4080777"/>
                  <a:ext cx="2651816" cy="1399771"/>
                </a:xfrm>
                <a:prstGeom prst="rect">
                  <a:avLst/>
                </a:prstGeom>
                <a:solidFill>
                  <a:srgbClr val="72B1D7"/>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TEGEVUS-SUUND / MEEDE 1.2</a:t>
                  </a:r>
                </a:p>
              </p:txBody>
            </p:sp>
            <p:sp>
              <p:nvSpPr>
                <p:cNvPr id="547" name="TEGEVUS-SUUND / MEEDE 2.1"/>
                <p:cNvSpPr/>
                <p:nvPr/>
              </p:nvSpPr>
              <p:spPr>
                <a:xfrm>
                  <a:off x="14407643" y="4080777"/>
                  <a:ext cx="2651816" cy="1399771"/>
                </a:xfrm>
                <a:prstGeom prst="rect">
                  <a:avLst/>
                </a:prstGeom>
                <a:solidFill>
                  <a:srgbClr val="72B1D7"/>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TEGEVUS-SUUND / MEEDE 2.1</a:t>
                  </a:r>
                </a:p>
              </p:txBody>
            </p:sp>
            <p:sp>
              <p:nvSpPr>
                <p:cNvPr id="548" name="TEGEVUS-SUUND / MEEDE 2.2"/>
                <p:cNvSpPr/>
                <p:nvPr/>
              </p:nvSpPr>
              <p:spPr>
                <a:xfrm>
                  <a:off x="17289171" y="4080777"/>
                  <a:ext cx="2651816" cy="1399771"/>
                </a:xfrm>
                <a:prstGeom prst="rect">
                  <a:avLst/>
                </a:prstGeom>
                <a:solidFill>
                  <a:srgbClr val="72B1D7"/>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TEGEVUS-SUUND / MEEDE 2.2</a:t>
                  </a:r>
                </a:p>
              </p:txBody>
            </p:sp>
            <p:sp>
              <p:nvSpPr>
                <p:cNvPr id="549" name="TEGEVUSKAVA ÜLESANNE 1"/>
                <p:cNvSpPr/>
                <p:nvPr/>
              </p:nvSpPr>
              <p:spPr>
                <a:xfrm>
                  <a:off x="-1" y="8161554"/>
                  <a:ext cx="2651817" cy="1399771"/>
                </a:xfrm>
                <a:prstGeom prst="rect">
                  <a:avLst/>
                </a:prstGeom>
                <a:solidFill>
                  <a:srgbClr val="999999"/>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TEGEVUSKAVA ÜLESANNE 1</a:t>
                  </a:r>
                </a:p>
              </p:txBody>
            </p:sp>
            <p:sp>
              <p:nvSpPr>
                <p:cNvPr id="550" name="TEGEVUSKAVA ÜLESANNE 2"/>
                <p:cNvSpPr/>
                <p:nvPr/>
              </p:nvSpPr>
              <p:spPr>
                <a:xfrm>
                  <a:off x="2881528" y="8161554"/>
                  <a:ext cx="2651817" cy="1399771"/>
                </a:xfrm>
                <a:prstGeom prst="rect">
                  <a:avLst/>
                </a:prstGeom>
                <a:solidFill>
                  <a:srgbClr val="999999"/>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TEGEVUSKAVA ÜLESANNE 2</a:t>
                  </a:r>
                </a:p>
              </p:txBody>
            </p:sp>
            <p:sp>
              <p:nvSpPr>
                <p:cNvPr id="551" name="TEGEVUSKAVA ÜLESANNE 3"/>
                <p:cNvSpPr/>
                <p:nvPr/>
              </p:nvSpPr>
              <p:spPr>
                <a:xfrm>
                  <a:off x="5763057" y="8161554"/>
                  <a:ext cx="2651816" cy="1399771"/>
                </a:xfrm>
                <a:prstGeom prst="rect">
                  <a:avLst/>
                </a:prstGeom>
                <a:solidFill>
                  <a:srgbClr val="999999"/>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TEGEVUSKAVA ÜLESANNE 3</a:t>
                  </a:r>
                </a:p>
              </p:txBody>
            </p:sp>
            <p:sp>
              <p:nvSpPr>
                <p:cNvPr id="552" name="TEGEVUSKAVA ÜLESANNE 4"/>
                <p:cNvSpPr/>
                <p:nvPr/>
              </p:nvSpPr>
              <p:spPr>
                <a:xfrm>
                  <a:off x="11526114" y="8161554"/>
                  <a:ext cx="2651816" cy="1399771"/>
                </a:xfrm>
                <a:prstGeom prst="rect">
                  <a:avLst/>
                </a:prstGeom>
                <a:solidFill>
                  <a:srgbClr val="999999"/>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TEGEVUSKAVA ÜLESANNE 4</a:t>
                  </a:r>
                </a:p>
              </p:txBody>
            </p:sp>
            <p:sp>
              <p:nvSpPr>
                <p:cNvPr id="553" name="TEGEVUSKAVA ÜLESANNE 5"/>
                <p:cNvSpPr/>
                <p:nvPr/>
              </p:nvSpPr>
              <p:spPr>
                <a:xfrm>
                  <a:off x="14407643" y="8161554"/>
                  <a:ext cx="2651816" cy="1399771"/>
                </a:xfrm>
                <a:prstGeom prst="rect">
                  <a:avLst/>
                </a:prstGeom>
                <a:solidFill>
                  <a:srgbClr val="999999"/>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TEGEVUSKAVA ÜLESANNE 5</a:t>
                  </a:r>
                </a:p>
              </p:txBody>
            </p:sp>
            <p:sp>
              <p:nvSpPr>
                <p:cNvPr id="554" name="TEGEVUSKAVA ÜLESANNE 6"/>
                <p:cNvSpPr/>
                <p:nvPr/>
              </p:nvSpPr>
              <p:spPr>
                <a:xfrm>
                  <a:off x="17289171" y="8161554"/>
                  <a:ext cx="2651816" cy="1399771"/>
                </a:xfrm>
                <a:prstGeom prst="rect">
                  <a:avLst/>
                </a:prstGeom>
                <a:solidFill>
                  <a:srgbClr val="999999"/>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TEGEVUSKAVA ÜLESANNE 6</a:t>
                  </a:r>
                </a:p>
              </p:txBody>
            </p:sp>
            <p:sp>
              <p:nvSpPr>
                <p:cNvPr id="555" name="OLULINE TEGEVUS 3"/>
                <p:cNvSpPr/>
                <p:nvPr/>
              </p:nvSpPr>
              <p:spPr>
                <a:xfrm>
                  <a:off x="12966879" y="6121165"/>
                  <a:ext cx="2651816" cy="1399771"/>
                </a:xfrm>
                <a:prstGeom prst="rect">
                  <a:avLst/>
                </a:prstGeom>
                <a:solidFill>
                  <a:srgbClr val="B9B9B9"/>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OLULINE TEGEVUS 3</a:t>
                  </a:r>
                </a:p>
              </p:txBody>
            </p:sp>
            <p:sp>
              <p:nvSpPr>
                <p:cNvPr id="556" name="OLULINE TEGEVUS 4"/>
                <p:cNvSpPr/>
                <p:nvPr/>
              </p:nvSpPr>
              <p:spPr>
                <a:xfrm>
                  <a:off x="15848407" y="6121165"/>
                  <a:ext cx="2651817" cy="1399771"/>
                </a:xfrm>
                <a:prstGeom prst="rect">
                  <a:avLst/>
                </a:prstGeom>
                <a:solidFill>
                  <a:srgbClr val="B9B9B9"/>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OLULINE TEGEVUS 4</a:t>
                  </a:r>
                </a:p>
              </p:txBody>
            </p:sp>
            <p:sp>
              <p:nvSpPr>
                <p:cNvPr id="557" name="OLULINE TEGEVUS 2"/>
                <p:cNvSpPr/>
                <p:nvPr/>
              </p:nvSpPr>
              <p:spPr>
                <a:xfrm>
                  <a:off x="4316148" y="6121165"/>
                  <a:ext cx="2651816" cy="1399771"/>
                </a:xfrm>
                <a:prstGeom prst="rect">
                  <a:avLst/>
                </a:prstGeom>
                <a:solidFill>
                  <a:srgbClr val="B9B9B9"/>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OLULINE TEGEVUS 2</a:t>
                  </a:r>
                </a:p>
              </p:txBody>
            </p:sp>
            <p:sp>
              <p:nvSpPr>
                <p:cNvPr id="558" name="OLULINE TEGEVUS 1"/>
                <p:cNvSpPr/>
                <p:nvPr/>
              </p:nvSpPr>
              <p:spPr>
                <a:xfrm>
                  <a:off x="1434619" y="6121165"/>
                  <a:ext cx="2651817" cy="1399771"/>
                </a:xfrm>
                <a:prstGeom prst="rect">
                  <a:avLst/>
                </a:prstGeom>
                <a:solidFill>
                  <a:srgbClr val="B9B9B9"/>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2800" b="0" cap="all">
                      <a:solidFill>
                        <a:srgbClr val="FFFFFF"/>
                      </a:solidFill>
                    </a:defRPr>
                  </a:lvl1pPr>
                </a:lstStyle>
                <a:p>
                  <a:r>
                    <a:t>OLULINE TEGEVUS 1</a:t>
                  </a:r>
                </a:p>
              </p:txBody>
            </p:sp>
          </p:grpSp>
        </p:grpSp>
      </p:gr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Mõõdikud"/>
          <p:cNvSpPr txBox="1">
            <a:spLocks noGrp="1"/>
          </p:cNvSpPr>
          <p:nvPr>
            <p:ph type="title"/>
          </p:nvPr>
        </p:nvSpPr>
        <p:spPr>
          <a:prstGeom prst="rect">
            <a:avLst/>
          </a:prstGeom>
        </p:spPr>
        <p:txBody>
          <a:bodyPr/>
          <a:lstStyle>
            <a:lvl1pPr>
              <a:lnSpc>
                <a:spcPct val="100000"/>
              </a:lnSpc>
              <a:defRPr b="1">
                <a:latin typeface="Helvetica Neue"/>
                <a:ea typeface="Helvetica Neue"/>
                <a:cs typeface="Helvetica Neue"/>
                <a:sym typeface="Helvetica Neue"/>
              </a:defRPr>
            </a:lvl1pPr>
          </a:lstStyle>
          <a:p>
            <a:r>
              <a:t>Mõõdikud</a:t>
            </a:r>
          </a:p>
        </p:txBody>
      </p:sp>
      <p:sp>
        <p:nvSpPr>
          <p:cNvPr id="564" name="Vajalikud tulemuslikkuse hindamiseks…"/>
          <p:cNvSpPr txBox="1">
            <a:spLocks noGrp="1"/>
          </p:cNvSpPr>
          <p:nvPr>
            <p:ph type="body" idx="1"/>
          </p:nvPr>
        </p:nvSpPr>
        <p:spPr>
          <a:xfrm>
            <a:off x="2425700" y="4572950"/>
            <a:ext cx="20641722" cy="7111050"/>
          </a:xfrm>
          <a:prstGeom prst="rect">
            <a:avLst/>
          </a:prstGeom>
        </p:spPr>
        <p:txBody>
          <a:bodyPr/>
          <a:lstStyle/>
          <a:p>
            <a:pPr marL="1183005" indent="-1183005" defTabSz="759459">
              <a:lnSpc>
                <a:spcPct val="100000"/>
              </a:lnSpc>
              <a:spcBef>
                <a:spcPts val="1100"/>
              </a:spcBef>
              <a:buClr>
                <a:srgbClr val="F56F2A"/>
              </a:buClr>
              <a:buSzPct val="80000"/>
              <a:buChar char="•"/>
              <a:defRPr sz="7452" spc="0">
                <a:latin typeface="Helvetica Neue"/>
                <a:ea typeface="Helvetica Neue"/>
                <a:cs typeface="Helvetica Neue"/>
                <a:sym typeface="Helvetica Neue"/>
              </a:defRPr>
            </a:pPr>
            <a:r>
              <a:t>Vajalikud tulemuslikkuse hindamiseks</a:t>
            </a:r>
          </a:p>
          <a:p>
            <a:pPr marL="1183005" indent="-1183005" defTabSz="759459">
              <a:lnSpc>
                <a:spcPct val="100000"/>
              </a:lnSpc>
              <a:spcBef>
                <a:spcPts val="1100"/>
              </a:spcBef>
              <a:buClr>
                <a:srgbClr val="F56F2A"/>
              </a:buClr>
              <a:buSzPct val="80000"/>
              <a:buChar char="•"/>
              <a:defRPr sz="7452" spc="0">
                <a:latin typeface="Helvetica Neue"/>
                <a:ea typeface="Helvetica Neue"/>
                <a:cs typeface="Helvetica Neue"/>
                <a:sym typeface="Helvetica Neue"/>
              </a:defRPr>
            </a:pPr>
            <a:r>
              <a:t>Mõõdikutel peaks olema nii algtase, soovitud seisund, ajaplaan, mõõtmise vahendid ja omanikud</a:t>
            </a:r>
          </a:p>
          <a:p>
            <a:pPr marL="1183005" indent="-1183005" defTabSz="759459">
              <a:lnSpc>
                <a:spcPct val="100000"/>
              </a:lnSpc>
              <a:spcBef>
                <a:spcPts val="1100"/>
              </a:spcBef>
              <a:buClr>
                <a:srgbClr val="F56F2A"/>
              </a:buClr>
              <a:buSzPct val="80000"/>
              <a:buChar char="•"/>
              <a:defRPr sz="7452" spc="0">
                <a:latin typeface="Helvetica Neue"/>
                <a:ea typeface="Helvetica Neue"/>
                <a:cs typeface="Helvetica Neue"/>
                <a:sym typeface="Helvetica Neue"/>
              </a:defRPr>
            </a:pPr>
            <a:r>
              <a:t>Mõõdikud on seotud eesmärkide ja tegevustega</a:t>
            </a:r>
          </a:p>
        </p:txBody>
      </p:sp>
      <p:sp>
        <p:nvSpPr>
          <p:cNvPr id="565"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CDEE0"/>
        </a:solidFill>
        <a:effectLst/>
      </p:bgPr>
    </p:bg>
    <p:spTree>
      <p:nvGrpSpPr>
        <p:cNvPr id="1" name=""/>
        <p:cNvGrpSpPr/>
        <p:nvPr/>
      </p:nvGrpSpPr>
      <p:grpSpPr>
        <a:xfrm>
          <a:off x="0" y="0"/>
          <a:ext cx="0" cy="0"/>
          <a:chOff x="0" y="0"/>
          <a:chExt cx="0" cy="0"/>
        </a:xfrm>
      </p:grpSpPr>
      <p:pic>
        <p:nvPicPr>
          <p:cNvPr id="567" name="Image" descr="Image"/>
          <p:cNvPicPr>
            <a:picLocks noChangeAspect="1"/>
          </p:cNvPicPr>
          <p:nvPr/>
        </p:nvPicPr>
        <p:blipFill>
          <a:blip r:embed="rId2"/>
          <a:stretch>
            <a:fillRect/>
          </a:stretch>
        </p:blipFill>
        <p:spPr>
          <a:xfrm>
            <a:off x="1950707" y="1946329"/>
            <a:ext cx="4892929" cy="3884838"/>
          </a:xfrm>
          <a:prstGeom prst="rect">
            <a:avLst/>
          </a:prstGeom>
          <a:ln w="12700">
            <a:miter lim="400000"/>
          </a:ln>
        </p:spPr>
      </p:pic>
      <p:pic>
        <p:nvPicPr>
          <p:cNvPr id="568" name="Image" descr="Image"/>
          <p:cNvPicPr>
            <a:picLocks noChangeAspect="1"/>
          </p:cNvPicPr>
          <p:nvPr/>
        </p:nvPicPr>
        <p:blipFill>
          <a:blip r:embed="rId3"/>
          <a:stretch>
            <a:fillRect/>
          </a:stretch>
        </p:blipFill>
        <p:spPr>
          <a:xfrm>
            <a:off x="7620851" y="6724750"/>
            <a:ext cx="4868342" cy="3884839"/>
          </a:xfrm>
          <a:prstGeom prst="rect">
            <a:avLst/>
          </a:prstGeom>
          <a:ln w="12700">
            <a:miter lim="400000"/>
          </a:ln>
        </p:spPr>
      </p:pic>
      <p:pic>
        <p:nvPicPr>
          <p:cNvPr id="569" name="Image" descr="Image"/>
          <p:cNvPicPr>
            <a:picLocks noChangeAspect="1"/>
          </p:cNvPicPr>
          <p:nvPr/>
        </p:nvPicPr>
        <p:blipFill>
          <a:blip r:embed="rId4"/>
          <a:stretch>
            <a:fillRect/>
          </a:stretch>
        </p:blipFill>
        <p:spPr>
          <a:xfrm>
            <a:off x="2636507" y="5987515"/>
            <a:ext cx="4892929" cy="3884839"/>
          </a:xfrm>
          <a:prstGeom prst="rect">
            <a:avLst/>
          </a:prstGeom>
          <a:ln w="12700">
            <a:miter lim="400000"/>
          </a:ln>
        </p:spPr>
      </p:pic>
      <p:pic>
        <p:nvPicPr>
          <p:cNvPr id="570" name="Image" descr="Image"/>
          <p:cNvPicPr>
            <a:picLocks noChangeAspect="1"/>
          </p:cNvPicPr>
          <p:nvPr/>
        </p:nvPicPr>
        <p:blipFill>
          <a:blip r:embed="rId5"/>
          <a:stretch>
            <a:fillRect/>
          </a:stretch>
        </p:blipFill>
        <p:spPr>
          <a:xfrm>
            <a:off x="6888467" y="2632129"/>
            <a:ext cx="4892929" cy="3884838"/>
          </a:xfrm>
          <a:prstGeom prst="rect">
            <a:avLst/>
          </a:prstGeom>
          <a:ln w="12700">
            <a:miter lim="400000"/>
          </a:ln>
        </p:spPr>
      </p:pic>
      <p:pic>
        <p:nvPicPr>
          <p:cNvPr id="571" name="Image" descr="Image"/>
          <p:cNvPicPr>
            <a:picLocks noChangeAspect="1"/>
          </p:cNvPicPr>
          <p:nvPr/>
        </p:nvPicPr>
        <p:blipFill>
          <a:blip r:embed="rId6"/>
          <a:stretch>
            <a:fillRect/>
          </a:stretch>
        </p:blipFill>
        <p:spPr>
          <a:xfrm>
            <a:off x="16807980" y="4082070"/>
            <a:ext cx="4868341" cy="3865316"/>
          </a:xfrm>
          <a:prstGeom prst="rect">
            <a:avLst/>
          </a:prstGeom>
          <a:ln w="12700">
            <a:miter lim="400000"/>
          </a:ln>
        </p:spPr>
      </p:pic>
      <p:pic>
        <p:nvPicPr>
          <p:cNvPr id="572" name="Image" descr="Image"/>
          <p:cNvPicPr>
            <a:picLocks noChangeAspect="1"/>
          </p:cNvPicPr>
          <p:nvPr/>
        </p:nvPicPr>
        <p:blipFill>
          <a:blip r:embed="rId7"/>
          <a:stretch>
            <a:fillRect/>
          </a:stretch>
        </p:blipFill>
        <p:spPr>
          <a:xfrm>
            <a:off x="12580608" y="7410732"/>
            <a:ext cx="4892929" cy="3860251"/>
          </a:xfrm>
          <a:prstGeom prst="rect">
            <a:avLst/>
          </a:prstGeom>
          <a:ln w="12700">
            <a:miter lim="400000"/>
          </a:ln>
        </p:spPr>
      </p:pic>
      <p:pic>
        <p:nvPicPr>
          <p:cNvPr id="573" name="Image" descr="Image"/>
          <p:cNvPicPr>
            <a:picLocks noChangeAspect="1"/>
          </p:cNvPicPr>
          <p:nvPr/>
        </p:nvPicPr>
        <p:blipFill>
          <a:blip r:embed="rId8"/>
          <a:stretch>
            <a:fillRect/>
          </a:stretch>
        </p:blipFill>
        <p:spPr>
          <a:xfrm>
            <a:off x="11826227" y="3386509"/>
            <a:ext cx="4868342" cy="3884838"/>
          </a:xfrm>
          <a:prstGeom prst="rect">
            <a:avLst/>
          </a:prstGeom>
          <a:ln w="12700">
            <a:miter lim="400000"/>
          </a:ln>
        </p:spPr>
      </p:pic>
      <p:pic>
        <p:nvPicPr>
          <p:cNvPr id="574" name="Image" descr="Image"/>
          <p:cNvPicPr>
            <a:picLocks noChangeAspect="1"/>
          </p:cNvPicPr>
          <p:nvPr/>
        </p:nvPicPr>
        <p:blipFill>
          <a:blip r:embed="rId9"/>
          <a:stretch>
            <a:fillRect/>
          </a:stretch>
        </p:blipFill>
        <p:spPr>
          <a:xfrm>
            <a:off x="17564951" y="8041515"/>
            <a:ext cx="4868341" cy="3865316"/>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6" name="Riskid"/>
          <p:cNvSpPr txBox="1">
            <a:spLocks noGrp="1"/>
          </p:cNvSpPr>
          <p:nvPr>
            <p:ph type="title"/>
          </p:nvPr>
        </p:nvSpPr>
        <p:spPr>
          <a:prstGeom prst="rect">
            <a:avLst/>
          </a:prstGeom>
        </p:spPr>
        <p:txBody>
          <a:bodyPr/>
          <a:lstStyle>
            <a:lvl1pPr defTabSz="767715">
              <a:lnSpc>
                <a:spcPct val="100000"/>
              </a:lnSpc>
              <a:defRPr sz="12648" spc="-632"/>
            </a:lvl1pPr>
          </a:lstStyle>
          <a:p>
            <a:r>
              <a:t>Riskid</a:t>
            </a:r>
          </a:p>
        </p:txBody>
      </p:sp>
      <p:sp>
        <p:nvSpPr>
          <p:cNvPr id="577" name="Text"/>
          <p:cNvSpPr txBox="1"/>
          <p:nvPr/>
        </p:nvSpPr>
        <p:spPr>
          <a:xfrm>
            <a:off x="15491809" y="12287944"/>
            <a:ext cx="135231" cy="370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anchor="ctr">
            <a:spAutoFit/>
          </a:bodyPr>
          <a:lstStyle>
            <a:lvl1pPr algn="l">
              <a:lnSpc>
                <a:spcPct val="70000"/>
              </a:lnSpc>
              <a:defRPr sz="1800" b="0" spc="-90">
                <a:solidFill>
                  <a:srgbClr val="222222"/>
                </a:solidFill>
                <a:latin typeface="Bodoni SvtyTwo ITC TT-Book"/>
                <a:ea typeface="Bodoni SvtyTwo ITC TT-Book"/>
                <a:cs typeface="Bodoni SvtyTwo ITC TT-Book"/>
                <a:sym typeface="Bodoni SvtyTwo ITC TT-Book"/>
              </a:defRPr>
            </a:lvl1pPr>
          </a:lstStyle>
          <a:p>
            <a:r>
              <a:t> </a:t>
            </a:r>
          </a:p>
        </p:txBody>
      </p:sp>
      <p:pic>
        <p:nvPicPr>
          <p:cNvPr id="578" name="Image" descr="Image"/>
          <p:cNvPicPr>
            <a:picLocks noChangeAspect="1"/>
          </p:cNvPicPr>
          <p:nvPr/>
        </p:nvPicPr>
        <p:blipFill>
          <a:blip r:embed="rId2"/>
          <a:stretch>
            <a:fillRect/>
          </a:stretch>
        </p:blipFill>
        <p:spPr>
          <a:xfrm>
            <a:off x="10468116" y="1332921"/>
            <a:ext cx="11841280" cy="11050159"/>
          </a:xfrm>
          <a:prstGeom prst="rect">
            <a:avLst/>
          </a:prstGeom>
          <a:ln w="12700">
            <a:miter lim="400000"/>
          </a:ln>
        </p:spPr>
      </p:pic>
      <p:pic>
        <p:nvPicPr>
          <p:cNvPr id="579" name="Image" descr="Image"/>
          <p:cNvPicPr>
            <a:picLocks noChangeAspect="1"/>
          </p:cNvPicPr>
          <p:nvPr/>
        </p:nvPicPr>
        <p:blipFill>
          <a:blip r:embed="rId3"/>
          <a:stretch>
            <a:fillRect/>
          </a:stretch>
        </p:blipFill>
        <p:spPr>
          <a:xfrm>
            <a:off x="1823769" y="11706066"/>
            <a:ext cx="1968624" cy="775955"/>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1" name="Riskid"/>
          <p:cNvSpPr txBox="1">
            <a:spLocks noGrp="1"/>
          </p:cNvSpPr>
          <p:nvPr>
            <p:ph type="title"/>
          </p:nvPr>
        </p:nvSpPr>
        <p:spPr>
          <a:prstGeom prst="rect">
            <a:avLst/>
          </a:prstGeom>
        </p:spPr>
        <p:txBody>
          <a:bodyPr/>
          <a:lstStyle>
            <a:lvl1pPr defTabSz="767715">
              <a:lnSpc>
                <a:spcPct val="100000"/>
              </a:lnSpc>
              <a:defRPr sz="12648" spc="-632"/>
            </a:lvl1pPr>
          </a:lstStyle>
          <a:p>
            <a:r>
              <a:t>Riskid</a:t>
            </a:r>
          </a:p>
        </p:txBody>
      </p:sp>
      <p:sp>
        <p:nvSpPr>
          <p:cNvPr id="582" name="Text"/>
          <p:cNvSpPr txBox="1"/>
          <p:nvPr/>
        </p:nvSpPr>
        <p:spPr>
          <a:xfrm>
            <a:off x="15491809" y="12287944"/>
            <a:ext cx="135231" cy="370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anchor="ctr">
            <a:spAutoFit/>
          </a:bodyPr>
          <a:lstStyle>
            <a:lvl1pPr algn="l">
              <a:lnSpc>
                <a:spcPct val="70000"/>
              </a:lnSpc>
              <a:defRPr sz="1800" b="0" spc="-90">
                <a:solidFill>
                  <a:srgbClr val="222222"/>
                </a:solidFill>
                <a:latin typeface="Bodoni SvtyTwo ITC TT-Book"/>
                <a:ea typeface="Bodoni SvtyTwo ITC TT-Book"/>
                <a:cs typeface="Bodoni SvtyTwo ITC TT-Book"/>
                <a:sym typeface="Bodoni SvtyTwo ITC TT-Book"/>
              </a:defRPr>
            </a:lvl1pPr>
          </a:lstStyle>
          <a:p>
            <a:r>
              <a:t> </a:t>
            </a:r>
          </a:p>
        </p:txBody>
      </p:sp>
      <p:pic>
        <p:nvPicPr>
          <p:cNvPr id="583" name="Image" descr="Image"/>
          <p:cNvPicPr>
            <a:picLocks noChangeAspect="1"/>
          </p:cNvPicPr>
          <p:nvPr/>
        </p:nvPicPr>
        <p:blipFill>
          <a:blip r:embed="rId2"/>
          <a:stretch>
            <a:fillRect/>
          </a:stretch>
        </p:blipFill>
        <p:spPr>
          <a:xfrm>
            <a:off x="10439130" y="1531083"/>
            <a:ext cx="11569291" cy="10764471"/>
          </a:xfrm>
          <a:prstGeom prst="rect">
            <a:avLst/>
          </a:prstGeom>
          <a:ln w="12700">
            <a:miter lim="400000"/>
          </a:ln>
        </p:spPr>
      </p:pic>
      <p:sp>
        <p:nvSpPr>
          <p:cNvPr id="584" name="Text"/>
          <p:cNvSpPr txBox="1"/>
          <p:nvPr/>
        </p:nvSpPr>
        <p:spPr>
          <a:xfrm>
            <a:off x="4428915" y="5748654"/>
            <a:ext cx="1773505" cy="1361441"/>
          </a:xfrm>
          <a:prstGeom prst="rect">
            <a:avLst/>
          </a:prstGeom>
          <a:ln w="12700">
            <a:miter lim="400000"/>
          </a:ln>
        </p:spPr>
        <p:txBody>
          <a:bodyPr wrap="none" lIns="45720" tIns="45720" rIns="45720" bIns="45720" anchor="ctr">
            <a:spAutoFit/>
          </a:bodyPr>
          <a:lstStyle/>
          <a:p>
            <a:pPr>
              <a:lnSpc>
                <a:spcPct val="70000"/>
              </a:lnSpc>
              <a:defRPr sz="8200" b="0" spc="-410" baseline="2439">
                <a:solidFill>
                  <a:srgbClr val="FFFFFF"/>
                </a:solidFill>
                <a:latin typeface="Bodoni SvtyTwo ITC TT-Bold"/>
                <a:ea typeface="Bodoni SvtyTwo ITC TT-Bold"/>
                <a:cs typeface="Bodoni SvtyTwo ITC TT-Bold"/>
                <a:sym typeface="Bodoni SvtyTwo ITC TT-Bold"/>
              </a:defRPr>
            </a:pPr>
            <a:endParaRPr/>
          </a:p>
        </p:txBody>
      </p:sp>
      <p:sp>
        <p:nvSpPr>
          <p:cNvPr id="585" name="Punased riskid -…"/>
          <p:cNvSpPr txBox="1"/>
          <p:nvPr/>
        </p:nvSpPr>
        <p:spPr>
          <a:xfrm>
            <a:off x="3103480" y="5131587"/>
            <a:ext cx="4424376" cy="2938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anchor="ctr">
            <a:spAutoFit/>
          </a:bodyPr>
          <a:lstStyle/>
          <a:p>
            <a:pPr>
              <a:lnSpc>
                <a:spcPct val="70000"/>
              </a:lnSpc>
              <a:defRPr sz="4800" b="0" spc="-240" baseline="4166">
                <a:solidFill>
                  <a:srgbClr val="C82506"/>
                </a:solidFill>
                <a:latin typeface="Bodoni SvtyTwo ITC TT-Bold"/>
                <a:ea typeface="Bodoni SvtyTwo ITC TT-Bold"/>
                <a:cs typeface="Bodoni SvtyTwo ITC TT-Bold"/>
                <a:sym typeface="Bodoni SvtyTwo ITC TT-Bold"/>
              </a:defRPr>
            </a:pPr>
            <a:r>
              <a:t>Punased riskid - </a:t>
            </a:r>
          </a:p>
          <a:p>
            <a:pPr>
              <a:lnSpc>
                <a:spcPct val="70000"/>
              </a:lnSpc>
              <a:defRPr sz="4800" b="0" spc="-240" baseline="4166">
                <a:latin typeface="Bodoni SvtyTwo ITC TT-Bold"/>
                <a:ea typeface="Bodoni SvtyTwo ITC TT-Bold"/>
                <a:cs typeface="Bodoni SvtyTwo ITC TT-Bold"/>
                <a:sym typeface="Bodoni SvtyTwo ITC TT-Bold"/>
              </a:defRPr>
            </a:pPr>
            <a:r>
              <a:t>ei ole aktsepteeritud</a:t>
            </a:r>
          </a:p>
          <a:p>
            <a:pPr>
              <a:lnSpc>
                <a:spcPct val="70000"/>
              </a:lnSpc>
              <a:defRPr sz="4800" b="0" spc="-240" baseline="4166">
                <a:latin typeface="Bodoni SvtyTwo ITC TT-Bold"/>
                <a:ea typeface="Bodoni SvtyTwo ITC TT-Bold"/>
                <a:cs typeface="Bodoni SvtyTwo ITC TT-Bold"/>
                <a:sym typeface="Bodoni SvtyTwo ITC TT-Bold"/>
              </a:defRPr>
            </a:pPr>
            <a:endParaRPr/>
          </a:p>
          <a:p>
            <a:pPr>
              <a:lnSpc>
                <a:spcPct val="70000"/>
              </a:lnSpc>
              <a:defRPr sz="4800" b="0" spc="-240" baseline="4166">
                <a:solidFill>
                  <a:srgbClr val="00882B"/>
                </a:solidFill>
                <a:latin typeface="Bodoni SvtyTwo ITC TT-Bold"/>
                <a:ea typeface="Bodoni SvtyTwo ITC TT-Bold"/>
                <a:cs typeface="Bodoni SvtyTwo ITC TT-Bold"/>
                <a:sym typeface="Bodoni SvtyTwo ITC TT-Bold"/>
              </a:defRPr>
            </a:pPr>
            <a:r>
              <a:t>Rohelised riskid - </a:t>
            </a:r>
          </a:p>
          <a:p>
            <a:pPr>
              <a:lnSpc>
                <a:spcPct val="70000"/>
              </a:lnSpc>
              <a:defRPr sz="4800" b="0" spc="-240" baseline="4166">
                <a:latin typeface="Bodoni SvtyTwo ITC TT-Bold"/>
                <a:ea typeface="Bodoni SvtyTwo ITC TT-Bold"/>
                <a:cs typeface="Bodoni SvtyTwo ITC TT-Bold"/>
                <a:sym typeface="Bodoni SvtyTwo ITC TT-Bold"/>
              </a:defRPr>
            </a:pPr>
            <a:r>
              <a:t>on aktsepteeritud</a:t>
            </a:r>
          </a:p>
        </p:txBody>
      </p:sp>
      <p:pic>
        <p:nvPicPr>
          <p:cNvPr id="586" name="Image" descr="Image"/>
          <p:cNvPicPr>
            <a:picLocks noChangeAspect="1"/>
          </p:cNvPicPr>
          <p:nvPr/>
        </p:nvPicPr>
        <p:blipFill>
          <a:blip r:embed="rId3"/>
          <a:stretch>
            <a:fillRect/>
          </a:stretch>
        </p:blipFill>
        <p:spPr>
          <a:xfrm>
            <a:off x="1881072" y="11534158"/>
            <a:ext cx="1968624" cy="77595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Kultuuripoliitika dilemmad…"/>
          <p:cNvSpPr txBox="1">
            <a:spLocks noGrp="1"/>
          </p:cNvSpPr>
          <p:nvPr>
            <p:ph type="title"/>
          </p:nvPr>
        </p:nvSpPr>
        <p:spPr>
          <a:prstGeom prst="rect">
            <a:avLst/>
          </a:prstGeom>
        </p:spPr>
        <p:txBody>
          <a:bodyPr/>
          <a:lstStyle/>
          <a:p>
            <a:pPr>
              <a:defRPr sz="8000" b="1">
                <a:latin typeface="Helvetica Neue"/>
                <a:ea typeface="Helvetica Neue"/>
                <a:cs typeface="Helvetica Neue"/>
                <a:sym typeface="Helvetica Neue"/>
              </a:defRPr>
            </a:pPr>
            <a:r>
              <a:t>Kultuuripoliitika dilemmad</a:t>
            </a:r>
          </a:p>
          <a:p>
            <a:pPr>
              <a:defRPr sz="4000">
                <a:solidFill>
                  <a:srgbClr val="E85029"/>
                </a:solidFill>
              </a:defRPr>
            </a:pPr>
            <a:r>
              <a:t>Matarasso&amp;Landry 1999</a:t>
            </a:r>
          </a:p>
        </p:txBody>
      </p:sp>
      <p:sp>
        <p:nvSpPr>
          <p:cNvPr id="378" name="Üldise raamistiku dilemmad…"/>
          <p:cNvSpPr txBox="1">
            <a:spLocks noGrp="1"/>
          </p:cNvSpPr>
          <p:nvPr>
            <p:ph type="body" idx="1"/>
          </p:nvPr>
        </p:nvSpPr>
        <p:spPr>
          <a:prstGeom prst="rect">
            <a:avLst/>
          </a:prstGeom>
        </p:spPr>
        <p:txBody>
          <a:bodyPr/>
          <a:lstStyle/>
          <a:p>
            <a:pPr marL="0" indent="0" defTabSz="772239">
              <a:spcBef>
                <a:spcPts val="5500"/>
              </a:spcBef>
              <a:buSzTx/>
              <a:buNone/>
              <a:defRPr sz="5170" b="1"/>
            </a:pPr>
            <a:r>
              <a:t>Üldise raamistiku dilemmad</a:t>
            </a:r>
          </a:p>
          <a:p>
            <a:pPr marL="0" indent="0" defTabSz="772239">
              <a:spcBef>
                <a:spcPts val="5500"/>
              </a:spcBef>
              <a:buSzTx/>
              <a:buNone/>
              <a:defRPr sz="5170"/>
            </a:pPr>
            <a:r>
              <a:t>1. Kultuur kui kaunid kunstid vs kultuur kui elulaad</a:t>
            </a:r>
          </a:p>
          <a:p>
            <a:pPr marL="0" indent="0" defTabSz="772239">
              <a:spcBef>
                <a:spcPts val="5500"/>
              </a:spcBef>
              <a:buSzTx/>
              <a:buNone/>
              <a:defRPr sz="5170"/>
            </a:pPr>
            <a:r>
              <a:t>2. Kultuuri demokratiseerumine (juurdepääs) või kultuuridemokraatia (tingimused)</a:t>
            </a:r>
          </a:p>
          <a:p>
            <a:pPr marL="0" indent="0" defTabSz="772239">
              <a:spcBef>
                <a:spcPts val="5500"/>
              </a:spcBef>
              <a:buSzTx/>
              <a:buNone/>
              <a:defRPr sz="5170"/>
            </a:pPr>
            <a:r>
              <a:t>3. Kultuur kui väärtus iseeneses vs kultuur kui ühiskonna arengumootor</a:t>
            </a:r>
          </a:p>
          <a:p>
            <a:pPr marL="0" indent="0" defTabSz="772239">
              <a:spcBef>
                <a:spcPts val="5500"/>
              </a:spcBef>
              <a:buSzTx/>
              <a:buNone/>
              <a:defRPr sz="5170"/>
            </a:pPr>
            <a:r>
              <a:t>4. Kunst kui avalik hüve või kunst kui avalikkuse ootusi arvestav tegevus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trateegia elluviimine"/>
          <p:cNvSpPr txBox="1">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r>
              <a:t>Strateegia elluviimine</a:t>
            </a:r>
          </a:p>
        </p:txBody>
      </p:sp>
      <p:pic>
        <p:nvPicPr>
          <p:cNvPr id="589" name="Image" descr="Image"/>
          <p:cNvPicPr>
            <a:picLocks noChangeAspect="1"/>
          </p:cNvPicPr>
          <p:nvPr/>
        </p:nvPicPr>
        <p:blipFill>
          <a:blip r:embed="rId2"/>
          <a:stretch>
            <a:fillRect/>
          </a:stretch>
        </p:blipFill>
        <p:spPr>
          <a:xfrm>
            <a:off x="890735" y="4416883"/>
            <a:ext cx="5747616" cy="9299117"/>
          </a:xfrm>
          <a:prstGeom prst="rect">
            <a:avLst/>
          </a:prstGeom>
          <a:ln w="12700">
            <a:miter lim="400000"/>
          </a:ln>
        </p:spPr>
      </p:pic>
      <p:sp>
        <p:nvSpPr>
          <p:cNvPr id="590" name="Detailne tegevuskava koos tegevuste oodatavate tulemuste, tähtaegade ja vastutajatega…"/>
          <p:cNvSpPr txBox="1">
            <a:spLocks noGrp="1"/>
          </p:cNvSpPr>
          <p:nvPr>
            <p:ph type="body" idx="1"/>
          </p:nvPr>
        </p:nvSpPr>
        <p:spPr>
          <a:xfrm>
            <a:off x="6975422" y="3643312"/>
            <a:ext cx="15754109" cy="8840392"/>
          </a:xfrm>
          <a:prstGeom prst="rect">
            <a:avLst/>
          </a:prstGeom>
        </p:spPr>
        <p:txBody>
          <a:bodyPr>
            <a:normAutofit lnSpcReduction="10000"/>
          </a:bodyPr>
          <a:lstStyle/>
          <a:p>
            <a:pPr marL="531733" indent="-531733" defTabSz="714732">
              <a:spcBef>
                <a:spcPts val="5100"/>
              </a:spcBef>
              <a:defRPr sz="6090"/>
            </a:pPr>
            <a:r>
              <a:t>Detailne tegevuskava koos tegevuste oodatavate tulemuste, tähtaegade ja vastutajatega</a:t>
            </a:r>
          </a:p>
          <a:p>
            <a:pPr marL="531733" indent="-531733" defTabSz="714732">
              <a:spcBef>
                <a:spcPts val="5100"/>
              </a:spcBef>
              <a:defRPr sz="6090"/>
            </a:pPr>
            <a:r>
              <a:t>Regulaarne ülevaatus (väiksemas ringis iga kuu, suuremas ringis iga kvartal)</a:t>
            </a:r>
          </a:p>
          <a:p>
            <a:pPr marL="531733" indent="-531733" defTabSz="714732">
              <a:spcBef>
                <a:spcPts val="5100"/>
              </a:spcBef>
              <a:defRPr sz="6090"/>
            </a:pPr>
            <a:r>
              <a:t>Kasutatakse valgusfoori tehnikat - keskendutakse ennekõike kollastele ja punastele tegevustele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452"/>
        </a:solidFill>
        <a:effectLst/>
      </p:bgPr>
    </p:bg>
    <p:spTree>
      <p:nvGrpSpPr>
        <p:cNvPr id="1" name=""/>
        <p:cNvGrpSpPr/>
        <p:nvPr/>
      </p:nvGrpSpPr>
      <p:grpSpPr>
        <a:xfrm>
          <a:off x="0" y="0"/>
          <a:ext cx="0" cy="0"/>
          <a:chOff x="0" y="0"/>
          <a:chExt cx="0" cy="0"/>
        </a:xfrm>
      </p:grpSpPr>
      <p:sp>
        <p:nvSpPr>
          <p:cNvPr id="592" name="Juhtimise funktsioonid"/>
          <p:cNvSpPr txBox="1">
            <a:spLocks noGrp="1"/>
          </p:cNvSpPr>
          <p:nvPr>
            <p:ph type="title"/>
          </p:nvPr>
        </p:nvSpPr>
        <p:spPr>
          <a:xfrm>
            <a:off x="1381669" y="516361"/>
            <a:ext cx="18614878" cy="3036095"/>
          </a:xfrm>
          <a:prstGeom prst="rect">
            <a:avLst/>
          </a:prstGeom>
        </p:spPr>
        <p:txBody>
          <a:bodyPr/>
          <a:lstStyle>
            <a:lvl1pPr algn="l">
              <a:defRPr b="1">
                <a:solidFill>
                  <a:srgbClr val="FFFFFF"/>
                </a:solidFill>
                <a:latin typeface="IBM Plex Sans"/>
                <a:ea typeface="IBM Plex Sans"/>
                <a:cs typeface="IBM Plex Sans"/>
                <a:sym typeface="IBM Plex Sans"/>
              </a:defRPr>
            </a:lvl1pPr>
          </a:lstStyle>
          <a:p>
            <a:r>
              <a:t>Juhtimise funktsioonid</a:t>
            </a:r>
          </a:p>
        </p:txBody>
      </p:sp>
      <p:sp>
        <p:nvSpPr>
          <p:cNvPr id="593" name="Planeerimine – eesmärkide ja prioriteetide seadmine…"/>
          <p:cNvSpPr txBox="1">
            <a:spLocks noGrp="1"/>
          </p:cNvSpPr>
          <p:nvPr>
            <p:ph type="body" idx="1"/>
          </p:nvPr>
        </p:nvSpPr>
        <p:spPr>
          <a:xfrm>
            <a:off x="1381669" y="3643312"/>
            <a:ext cx="22428596" cy="8840392"/>
          </a:xfrm>
          <a:prstGeom prst="rect">
            <a:avLst/>
          </a:prstGeom>
        </p:spPr>
        <p:txBody>
          <a:bodyPr/>
          <a:lstStyle/>
          <a:p>
            <a:pPr marL="0" indent="0">
              <a:spcBef>
                <a:spcPts val="4000"/>
              </a:spcBef>
              <a:buSzTx/>
              <a:buNone/>
              <a:defRPr sz="5700">
                <a:solidFill>
                  <a:srgbClr val="FFFFFF"/>
                </a:solidFill>
              </a:defRPr>
            </a:pPr>
            <a:r>
              <a:rPr b="1"/>
              <a:t>Planeerimine</a:t>
            </a:r>
            <a:r>
              <a:t> – eesmärkide ja prioriteetide seadmine </a:t>
            </a:r>
          </a:p>
          <a:p>
            <a:pPr marL="0" indent="0">
              <a:spcBef>
                <a:spcPts val="4000"/>
              </a:spcBef>
              <a:buSzTx/>
              <a:buNone/>
              <a:defRPr sz="5700">
                <a:solidFill>
                  <a:srgbClr val="FFFFFF"/>
                </a:solidFill>
              </a:defRPr>
            </a:pPr>
            <a:r>
              <a:rPr b="1"/>
              <a:t>Organiseerimine</a:t>
            </a:r>
            <a:r>
              <a:t> – tegevuste kavandamine, ülesannete jaotus</a:t>
            </a:r>
          </a:p>
          <a:p>
            <a:pPr marL="0" indent="0">
              <a:spcBef>
                <a:spcPts val="4000"/>
              </a:spcBef>
              <a:buSzTx/>
              <a:buNone/>
              <a:defRPr sz="5700">
                <a:solidFill>
                  <a:srgbClr val="FFFFFF"/>
                </a:solidFill>
              </a:defRPr>
            </a:pPr>
            <a:r>
              <a:t>(</a:t>
            </a:r>
            <a:r>
              <a:rPr b="1"/>
              <a:t>Värbamine</a:t>
            </a:r>
            <a:r>
              <a:t>) – töötajate leidmine, ettevalmistamine ja motiveerimine</a:t>
            </a:r>
          </a:p>
          <a:p>
            <a:pPr marL="0" indent="0">
              <a:spcBef>
                <a:spcPts val="4000"/>
              </a:spcBef>
              <a:buSzTx/>
              <a:buNone/>
              <a:defRPr sz="5700">
                <a:solidFill>
                  <a:srgbClr val="FFFFFF"/>
                </a:solidFill>
              </a:defRPr>
            </a:pPr>
            <a:r>
              <a:rPr b="1"/>
              <a:t>Eestvedamine</a:t>
            </a:r>
            <a:r>
              <a:t> – meeskonna töö igapäevane korraldamine </a:t>
            </a:r>
          </a:p>
          <a:p>
            <a:pPr marL="0" indent="0">
              <a:spcBef>
                <a:spcPts val="4000"/>
              </a:spcBef>
              <a:buSzTx/>
              <a:buNone/>
              <a:defRPr sz="5700">
                <a:solidFill>
                  <a:srgbClr val="FFFFFF"/>
                </a:solidFill>
              </a:defRPr>
            </a:pPr>
            <a:r>
              <a:rPr b="1"/>
              <a:t>Kontrollimine</a:t>
            </a:r>
            <a:r>
              <a:t> – tegevuse analüüs ja tagasisidestamine, tulemuste mõõtmine, kvaliteedistandardite kehtestamine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9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9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9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9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59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 grpId="1" build="p" bldLvl="5"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 name="Image" descr="Image"/>
          <p:cNvPicPr>
            <a:picLocks noChangeAspect="1"/>
          </p:cNvPicPr>
          <p:nvPr/>
        </p:nvPicPr>
        <p:blipFill>
          <a:blip r:embed="rId2"/>
          <a:stretch>
            <a:fillRect/>
          </a:stretch>
        </p:blipFill>
        <p:spPr>
          <a:xfrm>
            <a:off x="3103689" y="-139079"/>
            <a:ext cx="18609118" cy="14327136"/>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597" name="Table"/>
          <p:cNvGraphicFramePr/>
          <p:nvPr/>
        </p:nvGraphicFramePr>
        <p:xfrm>
          <a:off x="6242050" y="4017433"/>
          <a:ext cx="11362068" cy="7441208"/>
        </p:xfrm>
        <a:graphic>
          <a:graphicData uri="http://schemas.openxmlformats.org/drawingml/2006/table">
            <a:tbl>
              <a:tblPr>
                <a:tableStyleId>{4C3C2611-4C71-4FC5-86AE-919BDF0F9419}</a:tableStyleId>
              </a:tblPr>
              <a:tblGrid>
                <a:gridCol w="5681034">
                  <a:extLst>
                    <a:ext uri="{9D8B030D-6E8A-4147-A177-3AD203B41FA5}">
                      <a16:colId xmlns:a16="http://schemas.microsoft.com/office/drawing/2014/main" val="20000"/>
                    </a:ext>
                  </a:extLst>
                </a:gridCol>
                <a:gridCol w="5681034">
                  <a:extLst>
                    <a:ext uri="{9D8B030D-6E8A-4147-A177-3AD203B41FA5}">
                      <a16:colId xmlns:a16="http://schemas.microsoft.com/office/drawing/2014/main" val="20001"/>
                    </a:ext>
                  </a:extLst>
                </a:gridCol>
              </a:tblGrid>
              <a:tr h="3720604">
                <a:tc>
                  <a:txBody>
                    <a:bodyPr/>
                    <a:lstStyle/>
                    <a:p>
                      <a:pPr defTabSz="914400">
                        <a:defRPr sz="3200" b="1">
                          <a:solidFill>
                            <a:schemeClr val="accent1">
                              <a:hueOff val="114395"/>
                              <a:lumOff val="-24975"/>
                            </a:schemeClr>
                          </a:solidFill>
                          <a:sym typeface="Helvetica Neue"/>
                        </a:defRPr>
                      </a:pPr>
                      <a:r>
                        <a:t>Osalev ja toetav</a:t>
                      </a:r>
                    </a:p>
                    <a:p>
                      <a:pPr defTabSz="914400">
                        <a:defRPr sz="3200">
                          <a:solidFill>
                            <a:schemeClr val="accent1">
                              <a:hueOff val="114395"/>
                              <a:lumOff val="-24975"/>
                            </a:schemeClr>
                          </a:solidFill>
                          <a:sym typeface="Helvetica Neue"/>
                        </a:defRPr>
                      </a:pPr>
                      <a:r>
                        <a:rPr sz="2000" i="1"/>
                        <a:t>Järgija on kogenud ja võimekas, kuid ebakindel ülesannete täitmises.</a:t>
                      </a:r>
                    </a:p>
                  </a:txBody>
                  <a:tcPr marL="50800" marR="50800" marT="50800" marB="50800" anchor="ctr" horzOverflow="overflow">
                    <a:lnL w="25400">
                      <a:solidFill>
                        <a:srgbClr val="003462"/>
                      </a:solidFill>
                      <a:miter lim="400000"/>
                    </a:lnL>
                    <a:lnR w="25400">
                      <a:solidFill>
                        <a:srgbClr val="003462"/>
                      </a:solidFill>
                      <a:miter lim="400000"/>
                    </a:lnR>
                    <a:lnT w="25400">
                      <a:solidFill>
                        <a:srgbClr val="003462"/>
                      </a:solidFill>
                      <a:miter lim="400000"/>
                    </a:lnT>
                    <a:lnB w="25400">
                      <a:solidFill>
                        <a:srgbClr val="003462"/>
                      </a:solidFill>
                      <a:miter lim="400000"/>
                    </a:lnB>
                    <a:noFill/>
                  </a:tcPr>
                </a:tc>
                <a:tc>
                  <a:txBody>
                    <a:bodyPr/>
                    <a:lstStyle/>
                    <a:p>
                      <a:pPr defTabSz="914400">
                        <a:defRPr sz="3200" b="1">
                          <a:solidFill>
                            <a:schemeClr val="accent1">
                              <a:hueOff val="114395"/>
                              <a:lumOff val="-24975"/>
                            </a:schemeClr>
                          </a:solidFill>
                          <a:sym typeface="Helvetica Neue"/>
                        </a:defRPr>
                      </a:pPr>
                      <a:r>
                        <a:t>Selgitav ja konsulteeriv</a:t>
                      </a:r>
                    </a:p>
                    <a:p>
                      <a:pPr defTabSz="914400">
                        <a:defRPr sz="3200">
                          <a:solidFill>
                            <a:schemeClr val="accent1">
                              <a:hueOff val="114395"/>
                              <a:lumOff val="-24975"/>
                            </a:schemeClr>
                          </a:solidFill>
                          <a:sym typeface="Helvetica Neue"/>
                        </a:defRPr>
                      </a:pPr>
                      <a:r>
                        <a:rPr sz="2000" i="1"/>
                        <a:t>Järgijal on soov ülesannet täita, samas tema oskused ei pruugi olla piisavad.</a:t>
                      </a:r>
                    </a:p>
                  </a:txBody>
                  <a:tcPr marL="50800" marR="50800" marT="50800" marB="50800" anchor="ctr" horzOverflow="overflow">
                    <a:lnL w="25400">
                      <a:solidFill>
                        <a:srgbClr val="003462"/>
                      </a:solidFill>
                      <a:miter lim="400000"/>
                    </a:lnL>
                    <a:lnR w="25400">
                      <a:solidFill>
                        <a:srgbClr val="003462"/>
                      </a:solidFill>
                      <a:miter lim="400000"/>
                    </a:lnR>
                    <a:lnT w="25400">
                      <a:solidFill>
                        <a:srgbClr val="003462"/>
                      </a:solidFill>
                      <a:miter lim="400000"/>
                    </a:lnT>
                    <a:lnB w="25400">
                      <a:solidFill>
                        <a:srgbClr val="003462"/>
                      </a:solidFill>
                      <a:miter lim="400000"/>
                    </a:lnB>
                    <a:noFill/>
                  </a:tcPr>
                </a:tc>
                <a:extLst>
                  <a:ext uri="{0D108BD9-81ED-4DB2-BD59-A6C34878D82A}">
                    <a16:rowId xmlns:a16="http://schemas.microsoft.com/office/drawing/2014/main" val="10000"/>
                  </a:ext>
                </a:extLst>
              </a:tr>
              <a:tr h="3720604">
                <a:tc>
                  <a:txBody>
                    <a:bodyPr/>
                    <a:lstStyle/>
                    <a:p>
                      <a:pPr defTabSz="914400">
                        <a:defRPr sz="3200" b="1">
                          <a:solidFill>
                            <a:schemeClr val="accent1">
                              <a:hueOff val="114395"/>
                              <a:lumOff val="-24975"/>
                            </a:schemeClr>
                          </a:solidFill>
                          <a:sym typeface="Helvetica Neue"/>
                        </a:defRPr>
                      </a:pPr>
                      <a:r>
                        <a:t>Delegeeriv</a:t>
                      </a:r>
                    </a:p>
                    <a:p>
                      <a:pPr defTabSz="914400">
                        <a:defRPr sz="3200">
                          <a:solidFill>
                            <a:schemeClr val="accent1">
                              <a:hueOff val="114395"/>
                              <a:lumOff val="-24975"/>
                            </a:schemeClr>
                          </a:solidFill>
                          <a:sym typeface="Helvetica Neue"/>
                        </a:defRPr>
                      </a:pPr>
                      <a:r>
                        <a:rPr sz="2000" i="1"/>
                        <a:t>Järgija on kogenud ja kindel oma võimetes töötada hästi.</a:t>
                      </a:r>
                    </a:p>
                  </a:txBody>
                  <a:tcPr marL="50800" marR="50800" marT="50800" marB="50800" anchor="ctr" horzOverflow="overflow">
                    <a:lnL w="25400">
                      <a:solidFill>
                        <a:srgbClr val="003462"/>
                      </a:solidFill>
                      <a:miter lim="400000"/>
                    </a:lnL>
                    <a:lnR w="25400">
                      <a:solidFill>
                        <a:srgbClr val="003462"/>
                      </a:solidFill>
                      <a:miter lim="400000"/>
                    </a:lnR>
                    <a:lnT w="25400">
                      <a:solidFill>
                        <a:srgbClr val="003462"/>
                      </a:solidFill>
                      <a:miter lim="400000"/>
                    </a:lnT>
                    <a:lnB w="25400">
                      <a:solidFill>
                        <a:srgbClr val="003462"/>
                      </a:solidFill>
                      <a:miter lim="400000"/>
                    </a:lnB>
                    <a:noFill/>
                  </a:tcPr>
                </a:tc>
                <a:tc>
                  <a:txBody>
                    <a:bodyPr/>
                    <a:lstStyle/>
                    <a:p>
                      <a:pPr defTabSz="914400">
                        <a:defRPr sz="3200">
                          <a:solidFill>
                            <a:schemeClr val="accent1">
                              <a:hueOff val="114395"/>
                              <a:lumOff val="-24975"/>
                            </a:schemeClr>
                          </a:solidFill>
                          <a:sym typeface="Helvetica Neue"/>
                        </a:defRPr>
                      </a:pPr>
                      <a:r>
                        <a:rPr b="1"/>
                        <a:t>Käskiv </a:t>
                      </a:r>
                      <a:br/>
                      <a:r>
                        <a:rPr sz="2000" i="1"/>
                        <a:t>Järgijal puuduvad tööks vajalikud oskused, ta on ebakindel ja vähe motiveeritud.</a:t>
                      </a:r>
                    </a:p>
                  </a:txBody>
                  <a:tcPr marL="50800" marR="50800" marT="50800" marB="50800" anchor="ctr" horzOverflow="overflow">
                    <a:lnL w="25400">
                      <a:solidFill>
                        <a:srgbClr val="003462"/>
                      </a:solidFill>
                      <a:miter lim="400000"/>
                    </a:lnL>
                    <a:lnR w="25400">
                      <a:solidFill>
                        <a:srgbClr val="003462"/>
                      </a:solidFill>
                      <a:miter lim="400000"/>
                    </a:lnR>
                    <a:lnT w="25400">
                      <a:solidFill>
                        <a:srgbClr val="003462"/>
                      </a:solidFill>
                      <a:miter lim="400000"/>
                    </a:lnT>
                    <a:lnB w="25400">
                      <a:solidFill>
                        <a:srgbClr val="003462"/>
                      </a:solidFill>
                      <a:miter lim="400000"/>
                    </a:lnB>
                    <a:noFill/>
                  </a:tcPr>
                </a:tc>
                <a:extLst>
                  <a:ext uri="{0D108BD9-81ED-4DB2-BD59-A6C34878D82A}">
                    <a16:rowId xmlns:a16="http://schemas.microsoft.com/office/drawing/2014/main" val="10001"/>
                  </a:ext>
                </a:extLst>
              </a:tr>
            </a:tbl>
          </a:graphicData>
        </a:graphic>
      </p:graphicFrame>
      <p:sp>
        <p:nvSpPr>
          <p:cNvPr id="598" name="Paul Hersey ja Ken Blanchardi…"/>
          <p:cNvSpPr txBox="1"/>
          <p:nvPr/>
        </p:nvSpPr>
        <p:spPr>
          <a:xfrm>
            <a:off x="1116101" y="1051088"/>
            <a:ext cx="13511023" cy="1775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2438338">
              <a:lnSpc>
                <a:spcPct val="80000"/>
              </a:lnSpc>
              <a:defRPr sz="6000" b="0" spc="-119">
                <a:solidFill>
                  <a:srgbClr val="003462"/>
                </a:solidFill>
                <a:latin typeface="+mn-lt"/>
                <a:ea typeface="+mn-ea"/>
                <a:cs typeface="+mn-cs"/>
                <a:sym typeface="Helvetica Neue Medium"/>
              </a:defRPr>
            </a:pPr>
            <a:r>
              <a:t>Paul Hersey ja Ken Blanchardi </a:t>
            </a:r>
          </a:p>
          <a:p>
            <a:pPr algn="l" defTabSz="2438338">
              <a:lnSpc>
                <a:spcPct val="80000"/>
              </a:lnSpc>
              <a:defRPr sz="6000" b="0" spc="-119">
                <a:solidFill>
                  <a:srgbClr val="003462"/>
                </a:solidFill>
                <a:latin typeface="+mn-lt"/>
                <a:ea typeface="+mn-ea"/>
                <a:cs typeface="+mn-cs"/>
                <a:sym typeface="Helvetica Neue Medium"/>
              </a:defRPr>
            </a:pPr>
            <a:r>
              <a:t>situatsiivse eestvedamise teooria (1969)</a:t>
            </a:r>
          </a:p>
        </p:txBody>
      </p:sp>
      <p:sp>
        <p:nvSpPr>
          <p:cNvPr id="599" name="Madal"/>
          <p:cNvSpPr txBox="1"/>
          <p:nvPr/>
        </p:nvSpPr>
        <p:spPr>
          <a:xfrm>
            <a:off x="8773684" y="3209823"/>
            <a:ext cx="856997" cy="411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2438338">
              <a:lnSpc>
                <a:spcPct val="90000"/>
              </a:lnSpc>
              <a:spcBef>
                <a:spcPts val="4500"/>
              </a:spcBef>
              <a:defRPr sz="2000">
                <a:solidFill>
                  <a:srgbClr val="D75F02"/>
                </a:solidFill>
              </a:defRPr>
            </a:lvl1pPr>
          </a:lstStyle>
          <a:p>
            <a:r>
              <a:t>Madal</a:t>
            </a:r>
          </a:p>
        </p:txBody>
      </p:sp>
      <p:sp>
        <p:nvSpPr>
          <p:cNvPr id="600" name="Madal"/>
          <p:cNvSpPr txBox="1"/>
          <p:nvPr/>
        </p:nvSpPr>
        <p:spPr>
          <a:xfrm>
            <a:off x="4938284" y="9449756"/>
            <a:ext cx="856997" cy="411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2438338">
              <a:lnSpc>
                <a:spcPct val="90000"/>
              </a:lnSpc>
              <a:spcBef>
                <a:spcPts val="4500"/>
              </a:spcBef>
              <a:defRPr sz="2000">
                <a:solidFill>
                  <a:srgbClr val="D75F02"/>
                </a:solidFill>
              </a:defRPr>
            </a:lvl1pPr>
          </a:lstStyle>
          <a:p>
            <a:r>
              <a:t>Madal</a:t>
            </a:r>
          </a:p>
        </p:txBody>
      </p:sp>
      <p:sp>
        <p:nvSpPr>
          <p:cNvPr id="601" name="Kõrge"/>
          <p:cNvSpPr txBox="1"/>
          <p:nvPr/>
        </p:nvSpPr>
        <p:spPr>
          <a:xfrm>
            <a:off x="4938284" y="5394222"/>
            <a:ext cx="845567" cy="411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2438338">
              <a:lnSpc>
                <a:spcPct val="90000"/>
              </a:lnSpc>
              <a:spcBef>
                <a:spcPts val="4500"/>
              </a:spcBef>
              <a:defRPr sz="2000">
                <a:solidFill>
                  <a:srgbClr val="D75F02"/>
                </a:solidFill>
              </a:defRPr>
            </a:lvl1pPr>
          </a:lstStyle>
          <a:p>
            <a:r>
              <a:t>Kõrge</a:t>
            </a:r>
          </a:p>
        </p:txBody>
      </p:sp>
      <p:sp>
        <p:nvSpPr>
          <p:cNvPr id="602" name="Kõrge"/>
          <p:cNvSpPr txBox="1"/>
          <p:nvPr/>
        </p:nvSpPr>
        <p:spPr>
          <a:xfrm>
            <a:off x="14344750" y="3209823"/>
            <a:ext cx="845567" cy="411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2438338">
              <a:lnSpc>
                <a:spcPct val="90000"/>
              </a:lnSpc>
              <a:spcBef>
                <a:spcPts val="4500"/>
              </a:spcBef>
              <a:defRPr sz="2000">
                <a:solidFill>
                  <a:srgbClr val="D75F02"/>
                </a:solidFill>
              </a:defRPr>
            </a:lvl1pPr>
          </a:lstStyle>
          <a:p>
            <a:r>
              <a:t>Kõrge</a:t>
            </a:r>
          </a:p>
        </p:txBody>
      </p:sp>
      <p:sp>
        <p:nvSpPr>
          <p:cNvPr id="603" name="Line"/>
          <p:cNvSpPr/>
          <p:nvPr/>
        </p:nvSpPr>
        <p:spPr>
          <a:xfrm>
            <a:off x="6036733" y="11746145"/>
            <a:ext cx="11772702" cy="1"/>
          </a:xfrm>
          <a:prstGeom prst="line">
            <a:avLst/>
          </a:prstGeom>
          <a:ln w="25400">
            <a:solidFill>
              <a:schemeClr val="accent1">
                <a:hueOff val="114395"/>
                <a:lumOff val="-24975"/>
              </a:schemeClr>
            </a:solidFill>
            <a:miter lim="400000"/>
            <a:tailEnd type="triangle"/>
          </a:ln>
        </p:spPr>
        <p:txBody>
          <a:bodyPr lIns="50800" tIns="50800" rIns="50800" bIns="50800" anchor="ctr"/>
          <a:lstStyle/>
          <a:p>
            <a:pPr algn="l" defTabSz="2438338">
              <a:lnSpc>
                <a:spcPct val="90000"/>
              </a:lnSpc>
              <a:spcBef>
                <a:spcPts val="4500"/>
              </a:spcBef>
              <a:defRPr sz="4800" b="0">
                <a:solidFill>
                  <a:srgbClr val="FFFFFF"/>
                </a:solidFill>
              </a:defRPr>
            </a:pPr>
            <a:endParaRPr/>
          </a:p>
        </p:txBody>
      </p:sp>
      <p:sp>
        <p:nvSpPr>
          <p:cNvPr id="604" name="Line"/>
          <p:cNvSpPr/>
          <p:nvPr/>
        </p:nvSpPr>
        <p:spPr>
          <a:xfrm flipV="1">
            <a:off x="6012315" y="3707610"/>
            <a:ext cx="1" cy="8060855"/>
          </a:xfrm>
          <a:prstGeom prst="line">
            <a:avLst/>
          </a:prstGeom>
          <a:ln w="25400">
            <a:solidFill>
              <a:schemeClr val="accent1">
                <a:hueOff val="114395"/>
                <a:lumOff val="-24975"/>
              </a:schemeClr>
            </a:solidFill>
            <a:miter lim="400000"/>
            <a:tailEnd type="triangle"/>
          </a:ln>
        </p:spPr>
        <p:txBody>
          <a:bodyPr lIns="50800" tIns="50800" rIns="50800" bIns="50800" anchor="ctr"/>
          <a:lstStyle/>
          <a:p>
            <a:pPr algn="l" defTabSz="2438338">
              <a:lnSpc>
                <a:spcPct val="90000"/>
              </a:lnSpc>
              <a:spcBef>
                <a:spcPts val="4500"/>
              </a:spcBef>
              <a:defRPr sz="4800" b="0">
                <a:solidFill>
                  <a:srgbClr val="FFFFFF"/>
                </a:solidFill>
              </a:defRPr>
            </a:pPr>
            <a:endParaRPr/>
          </a:p>
        </p:txBody>
      </p:sp>
      <p:sp>
        <p:nvSpPr>
          <p:cNvPr id="605" name="Ülesandele orienteeritus"/>
          <p:cNvSpPr txBox="1"/>
          <p:nvPr/>
        </p:nvSpPr>
        <p:spPr>
          <a:xfrm>
            <a:off x="10658347" y="12192956"/>
            <a:ext cx="3067305" cy="411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2438338">
              <a:lnSpc>
                <a:spcPct val="90000"/>
              </a:lnSpc>
              <a:spcBef>
                <a:spcPts val="4500"/>
              </a:spcBef>
              <a:defRPr sz="2000">
                <a:solidFill>
                  <a:srgbClr val="D75F02"/>
                </a:solidFill>
              </a:defRPr>
            </a:lvl1pPr>
          </a:lstStyle>
          <a:p>
            <a:r>
              <a:t>Ülesandele orienteeritus</a:t>
            </a:r>
          </a:p>
        </p:txBody>
      </p:sp>
      <p:sp>
        <p:nvSpPr>
          <p:cNvPr id="606" name="Suhtele  orienteeritus"/>
          <p:cNvSpPr txBox="1"/>
          <p:nvPr/>
        </p:nvSpPr>
        <p:spPr>
          <a:xfrm>
            <a:off x="2504948" y="7388927"/>
            <a:ext cx="1652017" cy="698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2438338">
              <a:lnSpc>
                <a:spcPct val="90000"/>
              </a:lnSpc>
              <a:spcBef>
                <a:spcPts val="4500"/>
              </a:spcBef>
              <a:defRPr sz="2000">
                <a:solidFill>
                  <a:srgbClr val="D75F02"/>
                </a:solidFill>
              </a:defRPr>
            </a:pPr>
            <a:r>
              <a:t>Suhtele </a:t>
            </a:r>
            <a:br/>
            <a:r>
              <a:t>orienteeritus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 name="Image" descr="Image"/>
          <p:cNvPicPr>
            <a:picLocks noChangeAspect="1"/>
          </p:cNvPicPr>
          <p:nvPr/>
        </p:nvPicPr>
        <p:blipFill>
          <a:blip r:embed="rId2"/>
          <a:stretch>
            <a:fillRect/>
          </a:stretch>
        </p:blipFill>
        <p:spPr>
          <a:xfrm>
            <a:off x="4259788" y="2984620"/>
            <a:ext cx="15054723" cy="9192936"/>
          </a:xfrm>
          <a:prstGeom prst="rect">
            <a:avLst/>
          </a:prstGeom>
          <a:ln w="12700">
            <a:miter lim="400000"/>
          </a:ln>
        </p:spPr>
      </p:pic>
      <p:sp>
        <p:nvSpPr>
          <p:cNvPr id="609" name="Juhtimise tasandid"/>
          <p:cNvSpPr txBox="1">
            <a:spLocks noGrp="1"/>
          </p:cNvSpPr>
          <p:nvPr>
            <p:ph type="title"/>
          </p:nvPr>
        </p:nvSpPr>
        <p:spPr>
          <a:xfrm>
            <a:off x="1381669" y="516361"/>
            <a:ext cx="18614878" cy="3036095"/>
          </a:xfrm>
          <a:prstGeom prst="rect">
            <a:avLst/>
          </a:prstGeom>
        </p:spPr>
        <p:txBody>
          <a:bodyPr/>
          <a:lstStyle>
            <a:lvl1pPr algn="l">
              <a:defRPr sz="9000" b="1">
                <a:solidFill>
                  <a:srgbClr val="4C4C4C"/>
                </a:solidFill>
                <a:latin typeface="IBM Plex Sans"/>
                <a:ea typeface="IBM Plex Sans"/>
                <a:cs typeface="IBM Plex Sans"/>
                <a:sym typeface="IBM Plex Sans"/>
              </a:defRPr>
            </a:lvl1pPr>
          </a:lstStyle>
          <a:p>
            <a:r>
              <a:t>Juhtimise tasandid</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 name="Image" descr="Image"/>
          <p:cNvPicPr>
            <a:picLocks noChangeAspect="1"/>
          </p:cNvPicPr>
          <p:nvPr/>
        </p:nvPicPr>
        <p:blipFill>
          <a:blip r:embed="rId2"/>
          <a:stretch>
            <a:fillRect/>
          </a:stretch>
        </p:blipFill>
        <p:spPr>
          <a:xfrm>
            <a:off x="6301033" y="1927204"/>
            <a:ext cx="17002852" cy="10915410"/>
          </a:xfrm>
          <a:prstGeom prst="rect">
            <a:avLst/>
          </a:prstGeom>
          <a:ln w="12700">
            <a:miter lim="400000"/>
          </a:ln>
        </p:spPr>
      </p:pic>
      <p:sp>
        <p:nvSpPr>
          <p:cNvPr id="612" name="Järgijate tüübid"/>
          <p:cNvSpPr txBox="1">
            <a:spLocks noGrp="1"/>
          </p:cNvSpPr>
          <p:nvPr>
            <p:ph type="title"/>
          </p:nvPr>
        </p:nvSpPr>
        <p:spPr>
          <a:xfrm>
            <a:off x="808641" y="229848"/>
            <a:ext cx="7870610" cy="3036094"/>
          </a:xfrm>
          <a:prstGeom prst="rect">
            <a:avLst/>
          </a:prstGeom>
        </p:spPr>
        <p:txBody>
          <a:bodyPr/>
          <a:lstStyle>
            <a:lvl1pPr algn="l">
              <a:defRPr sz="7500" b="1">
                <a:solidFill>
                  <a:srgbClr val="4C4C4C"/>
                </a:solidFill>
                <a:latin typeface="IBM Plex Sans"/>
                <a:ea typeface="IBM Plex Sans"/>
                <a:cs typeface="IBM Plex Sans"/>
                <a:sym typeface="IBM Plex Sans"/>
              </a:defRPr>
            </a:lvl1pPr>
          </a:lstStyle>
          <a:p>
            <a:r>
              <a:t>Järgijate tüübid</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Line"/>
          <p:cNvSpPr/>
          <p:nvPr/>
        </p:nvSpPr>
        <p:spPr>
          <a:xfrm>
            <a:off x="3789291" y="9689606"/>
            <a:ext cx="1777039" cy="1"/>
          </a:xfrm>
          <a:prstGeom prst="line">
            <a:avLst/>
          </a:prstGeom>
          <a:ln w="254000">
            <a:solidFill>
              <a:srgbClr val="000000"/>
            </a:solidFill>
            <a:miter lim="400000"/>
          </a:ln>
        </p:spPr>
        <p:txBody>
          <a:bodyPr lIns="50800" tIns="50800" rIns="50800" bIns="50800" anchor="ctr"/>
          <a:lstStyle/>
          <a:p>
            <a:pPr>
              <a:lnSpc>
                <a:spcPts val="3000"/>
              </a:lnSpc>
              <a:defRPr sz="5000" cap="all" spc="750" baseline="3999">
                <a:latin typeface="IBM Plex Sans"/>
                <a:ea typeface="IBM Plex Sans"/>
                <a:cs typeface="IBM Plex Sans"/>
                <a:sym typeface="IBM Plex Sans"/>
              </a:defRPr>
            </a:pPr>
            <a:endParaRPr/>
          </a:p>
        </p:txBody>
      </p:sp>
      <p:sp>
        <p:nvSpPr>
          <p:cNvPr id="615" name="Line"/>
          <p:cNvSpPr/>
          <p:nvPr/>
        </p:nvSpPr>
        <p:spPr>
          <a:xfrm>
            <a:off x="5444365" y="4022659"/>
            <a:ext cx="1777039" cy="1"/>
          </a:xfrm>
          <a:prstGeom prst="line">
            <a:avLst/>
          </a:prstGeom>
          <a:ln w="254000">
            <a:solidFill>
              <a:srgbClr val="000000"/>
            </a:solidFill>
            <a:miter lim="400000"/>
          </a:ln>
        </p:spPr>
        <p:txBody>
          <a:bodyPr lIns="50800" tIns="50800" rIns="50800" bIns="50800" anchor="ctr"/>
          <a:lstStyle/>
          <a:p>
            <a:pPr>
              <a:lnSpc>
                <a:spcPts val="3000"/>
              </a:lnSpc>
              <a:defRPr sz="5000" cap="all" spc="750" baseline="3999">
                <a:latin typeface="IBM Plex Sans"/>
                <a:ea typeface="IBM Plex Sans"/>
                <a:cs typeface="IBM Plex Sans"/>
                <a:sym typeface="IBM Plex Sans"/>
              </a:defRPr>
            </a:pPr>
            <a:endParaRPr/>
          </a:p>
        </p:txBody>
      </p:sp>
      <p:sp>
        <p:nvSpPr>
          <p:cNvPr id="616" name="Line"/>
          <p:cNvSpPr/>
          <p:nvPr/>
        </p:nvSpPr>
        <p:spPr>
          <a:xfrm flipV="1">
            <a:off x="5539869" y="3899054"/>
            <a:ext cx="1" cy="5917892"/>
          </a:xfrm>
          <a:prstGeom prst="line">
            <a:avLst/>
          </a:prstGeom>
          <a:ln w="254000">
            <a:solidFill>
              <a:srgbClr val="000000"/>
            </a:solidFill>
            <a:miter lim="400000"/>
          </a:ln>
        </p:spPr>
        <p:txBody>
          <a:bodyPr lIns="50800" tIns="50800" rIns="50800" bIns="50800" anchor="ctr"/>
          <a:lstStyle/>
          <a:p>
            <a:pPr>
              <a:lnSpc>
                <a:spcPts val="3000"/>
              </a:lnSpc>
              <a:defRPr sz="5000" cap="all" spc="750" baseline="3999">
                <a:latin typeface="IBM Plex Sans"/>
                <a:ea typeface="IBM Plex Sans"/>
                <a:cs typeface="IBM Plex Sans"/>
                <a:sym typeface="IBM Plex Sans"/>
              </a:defRPr>
            </a:pPr>
            <a:endParaRPr/>
          </a:p>
        </p:txBody>
      </p:sp>
      <p:sp>
        <p:nvSpPr>
          <p:cNvPr id="617" name="Line"/>
          <p:cNvSpPr/>
          <p:nvPr/>
        </p:nvSpPr>
        <p:spPr>
          <a:xfrm>
            <a:off x="11556660" y="9689606"/>
            <a:ext cx="1777039" cy="1"/>
          </a:xfrm>
          <a:prstGeom prst="line">
            <a:avLst/>
          </a:prstGeom>
          <a:ln w="254000">
            <a:solidFill>
              <a:srgbClr val="000000"/>
            </a:solidFill>
            <a:miter lim="400000"/>
          </a:ln>
        </p:spPr>
        <p:txBody>
          <a:bodyPr lIns="50800" tIns="50800" rIns="50800" bIns="50800" anchor="ctr"/>
          <a:lstStyle/>
          <a:p>
            <a:pPr>
              <a:lnSpc>
                <a:spcPts val="3000"/>
              </a:lnSpc>
              <a:defRPr sz="5000" cap="all" spc="750" baseline="3999">
                <a:latin typeface="IBM Plex Sans"/>
                <a:ea typeface="IBM Plex Sans"/>
                <a:cs typeface="IBM Plex Sans"/>
                <a:sym typeface="IBM Plex Sans"/>
              </a:defRPr>
            </a:pPr>
            <a:endParaRPr/>
          </a:p>
        </p:txBody>
      </p:sp>
      <p:sp>
        <p:nvSpPr>
          <p:cNvPr id="618" name="Line"/>
          <p:cNvSpPr/>
          <p:nvPr/>
        </p:nvSpPr>
        <p:spPr>
          <a:xfrm>
            <a:off x="13212073" y="8193028"/>
            <a:ext cx="1" cy="1604511"/>
          </a:xfrm>
          <a:prstGeom prst="line">
            <a:avLst/>
          </a:prstGeom>
          <a:ln w="254000">
            <a:solidFill>
              <a:srgbClr val="000000"/>
            </a:solidFill>
            <a:miter lim="400000"/>
          </a:ln>
        </p:spPr>
        <p:txBody>
          <a:bodyPr lIns="50800" tIns="50800" rIns="50800" bIns="50800" anchor="ctr"/>
          <a:lstStyle/>
          <a:p>
            <a:pPr>
              <a:lnSpc>
                <a:spcPts val="3000"/>
              </a:lnSpc>
              <a:defRPr sz="5000" cap="all" spc="750" baseline="3999">
                <a:latin typeface="IBM Plex Sans"/>
                <a:ea typeface="IBM Plex Sans"/>
                <a:cs typeface="IBM Plex Sans"/>
                <a:sym typeface="IBM Plex Sans"/>
              </a:defRPr>
            </a:pPr>
            <a:endParaRPr/>
          </a:p>
        </p:txBody>
      </p:sp>
      <p:sp>
        <p:nvSpPr>
          <p:cNvPr id="619" name="Line"/>
          <p:cNvSpPr/>
          <p:nvPr/>
        </p:nvSpPr>
        <p:spPr>
          <a:xfrm>
            <a:off x="13084395" y="8320367"/>
            <a:ext cx="1777039" cy="1"/>
          </a:xfrm>
          <a:prstGeom prst="line">
            <a:avLst/>
          </a:prstGeom>
          <a:ln w="254000">
            <a:solidFill>
              <a:srgbClr val="000000"/>
            </a:solidFill>
            <a:miter lim="400000"/>
          </a:ln>
        </p:spPr>
        <p:txBody>
          <a:bodyPr lIns="50800" tIns="50800" rIns="50800" bIns="50800" anchor="ctr"/>
          <a:lstStyle/>
          <a:p>
            <a:pPr>
              <a:lnSpc>
                <a:spcPts val="3000"/>
              </a:lnSpc>
              <a:defRPr sz="5000" cap="all" spc="750" baseline="3999">
                <a:latin typeface="IBM Plex Sans"/>
                <a:ea typeface="IBM Plex Sans"/>
                <a:cs typeface="IBM Plex Sans"/>
                <a:sym typeface="IBM Plex Sans"/>
              </a:defRPr>
            </a:pPr>
            <a:endParaRPr/>
          </a:p>
        </p:txBody>
      </p:sp>
      <p:sp>
        <p:nvSpPr>
          <p:cNvPr id="620" name="Line"/>
          <p:cNvSpPr/>
          <p:nvPr/>
        </p:nvSpPr>
        <p:spPr>
          <a:xfrm>
            <a:off x="14739807" y="6823789"/>
            <a:ext cx="1" cy="1604511"/>
          </a:xfrm>
          <a:prstGeom prst="line">
            <a:avLst/>
          </a:prstGeom>
          <a:ln w="254000">
            <a:solidFill>
              <a:srgbClr val="000000"/>
            </a:solidFill>
            <a:miter lim="400000"/>
          </a:ln>
        </p:spPr>
        <p:txBody>
          <a:bodyPr lIns="50800" tIns="50800" rIns="50800" bIns="50800" anchor="ctr"/>
          <a:lstStyle/>
          <a:p>
            <a:pPr>
              <a:lnSpc>
                <a:spcPts val="3000"/>
              </a:lnSpc>
              <a:defRPr sz="5000" cap="all" spc="750" baseline="3999">
                <a:latin typeface="IBM Plex Sans"/>
                <a:ea typeface="IBM Plex Sans"/>
                <a:cs typeface="IBM Plex Sans"/>
                <a:sym typeface="IBM Plex Sans"/>
              </a:defRPr>
            </a:pPr>
            <a:endParaRPr/>
          </a:p>
        </p:txBody>
      </p:sp>
      <p:sp>
        <p:nvSpPr>
          <p:cNvPr id="621" name="Line"/>
          <p:cNvSpPr/>
          <p:nvPr/>
        </p:nvSpPr>
        <p:spPr>
          <a:xfrm>
            <a:off x="14771642" y="6951128"/>
            <a:ext cx="1777039" cy="1"/>
          </a:xfrm>
          <a:prstGeom prst="line">
            <a:avLst/>
          </a:prstGeom>
          <a:ln w="254000">
            <a:solidFill>
              <a:srgbClr val="000000"/>
            </a:solidFill>
            <a:miter lim="400000"/>
          </a:ln>
        </p:spPr>
        <p:txBody>
          <a:bodyPr lIns="50800" tIns="50800" rIns="50800" bIns="50800" anchor="ctr"/>
          <a:lstStyle/>
          <a:p>
            <a:pPr>
              <a:lnSpc>
                <a:spcPts val="3000"/>
              </a:lnSpc>
              <a:defRPr sz="5000" cap="all" spc="750" baseline="3999">
                <a:latin typeface="IBM Plex Sans"/>
                <a:ea typeface="IBM Plex Sans"/>
                <a:cs typeface="IBM Plex Sans"/>
                <a:sym typeface="IBM Plex Sans"/>
              </a:defRPr>
            </a:pPr>
            <a:endParaRPr/>
          </a:p>
        </p:txBody>
      </p:sp>
      <p:sp>
        <p:nvSpPr>
          <p:cNvPr id="622" name="Line"/>
          <p:cNvSpPr/>
          <p:nvPr/>
        </p:nvSpPr>
        <p:spPr>
          <a:xfrm>
            <a:off x="16427056" y="5454550"/>
            <a:ext cx="1" cy="1604512"/>
          </a:xfrm>
          <a:prstGeom prst="line">
            <a:avLst/>
          </a:prstGeom>
          <a:ln w="254000">
            <a:solidFill>
              <a:srgbClr val="000000"/>
            </a:solidFill>
            <a:miter lim="400000"/>
          </a:ln>
        </p:spPr>
        <p:txBody>
          <a:bodyPr lIns="50800" tIns="50800" rIns="50800" bIns="50800" anchor="ctr"/>
          <a:lstStyle/>
          <a:p>
            <a:pPr>
              <a:lnSpc>
                <a:spcPts val="3000"/>
              </a:lnSpc>
              <a:defRPr sz="5000" cap="all" spc="750" baseline="3999">
                <a:latin typeface="IBM Plex Sans"/>
                <a:ea typeface="IBM Plex Sans"/>
                <a:cs typeface="IBM Plex Sans"/>
                <a:sym typeface="IBM Plex Sans"/>
              </a:defRPr>
            </a:pPr>
            <a:endParaRPr/>
          </a:p>
        </p:txBody>
      </p:sp>
      <p:sp>
        <p:nvSpPr>
          <p:cNvPr id="623" name="Line"/>
          <p:cNvSpPr/>
          <p:nvPr/>
        </p:nvSpPr>
        <p:spPr>
          <a:xfrm>
            <a:off x="16331551" y="5581889"/>
            <a:ext cx="1777040" cy="1"/>
          </a:xfrm>
          <a:prstGeom prst="line">
            <a:avLst/>
          </a:prstGeom>
          <a:ln w="254000">
            <a:solidFill>
              <a:srgbClr val="000000"/>
            </a:solidFill>
            <a:miter lim="400000"/>
          </a:ln>
        </p:spPr>
        <p:txBody>
          <a:bodyPr lIns="50800" tIns="50800" rIns="50800" bIns="50800" anchor="ctr"/>
          <a:lstStyle/>
          <a:p>
            <a:pPr>
              <a:lnSpc>
                <a:spcPts val="3000"/>
              </a:lnSpc>
              <a:defRPr sz="5000" cap="all" spc="750" baseline="3999">
                <a:latin typeface="IBM Plex Sans"/>
                <a:ea typeface="IBM Plex Sans"/>
                <a:cs typeface="IBM Plex Sans"/>
                <a:sym typeface="IBM Plex Sans"/>
              </a:defRPr>
            </a:pPr>
            <a:endParaRPr/>
          </a:p>
        </p:txBody>
      </p:sp>
      <p:sp>
        <p:nvSpPr>
          <p:cNvPr id="624" name="Line"/>
          <p:cNvSpPr/>
          <p:nvPr/>
        </p:nvSpPr>
        <p:spPr>
          <a:xfrm>
            <a:off x="17986964" y="4085311"/>
            <a:ext cx="1" cy="1604512"/>
          </a:xfrm>
          <a:prstGeom prst="line">
            <a:avLst/>
          </a:prstGeom>
          <a:ln w="254000">
            <a:solidFill>
              <a:srgbClr val="000000"/>
            </a:solidFill>
            <a:miter lim="400000"/>
          </a:ln>
        </p:spPr>
        <p:txBody>
          <a:bodyPr lIns="50800" tIns="50800" rIns="50800" bIns="50800" anchor="ctr"/>
          <a:lstStyle/>
          <a:p>
            <a:pPr>
              <a:lnSpc>
                <a:spcPts val="3000"/>
              </a:lnSpc>
              <a:defRPr sz="5000" cap="all" spc="750" baseline="3999">
                <a:latin typeface="IBM Plex Sans"/>
                <a:ea typeface="IBM Plex Sans"/>
                <a:cs typeface="IBM Plex Sans"/>
                <a:sym typeface="IBM Plex Sans"/>
              </a:defRPr>
            </a:pPr>
            <a:endParaRPr/>
          </a:p>
        </p:txBody>
      </p:sp>
      <p:sp>
        <p:nvSpPr>
          <p:cNvPr id="625" name="Line"/>
          <p:cNvSpPr/>
          <p:nvPr/>
        </p:nvSpPr>
        <p:spPr>
          <a:xfrm>
            <a:off x="17955130" y="4212651"/>
            <a:ext cx="1777039" cy="1"/>
          </a:xfrm>
          <a:prstGeom prst="line">
            <a:avLst/>
          </a:prstGeom>
          <a:ln w="254000">
            <a:solidFill>
              <a:srgbClr val="000000"/>
            </a:solidFill>
            <a:miter lim="400000"/>
          </a:ln>
        </p:spPr>
        <p:txBody>
          <a:bodyPr lIns="50800" tIns="50800" rIns="50800" bIns="50800" anchor="ctr"/>
          <a:lstStyle/>
          <a:p>
            <a:pPr>
              <a:lnSpc>
                <a:spcPts val="3000"/>
              </a:lnSpc>
              <a:defRPr sz="5000" cap="all" spc="750" baseline="3999">
                <a:latin typeface="IBM Plex Sans"/>
                <a:ea typeface="IBM Plex Sans"/>
                <a:cs typeface="IBM Plex Sans"/>
                <a:sym typeface="IBM Plex Sans"/>
              </a:defRPr>
            </a:pPr>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452"/>
        </a:solidFill>
        <a:effectLst/>
      </p:bgPr>
    </p:bg>
    <p:spTree>
      <p:nvGrpSpPr>
        <p:cNvPr id="1" name=""/>
        <p:cNvGrpSpPr/>
        <p:nvPr/>
      </p:nvGrpSpPr>
      <p:grpSpPr>
        <a:xfrm>
          <a:off x="0" y="0"/>
          <a:ext cx="0" cy="0"/>
          <a:chOff x="0" y="0"/>
          <a:chExt cx="0" cy="0"/>
        </a:xfrm>
      </p:grpSpPr>
      <p:sp>
        <p:nvSpPr>
          <p:cNvPr id="627" name="Muudatuste tüübid"/>
          <p:cNvSpPr txBox="1">
            <a:spLocks noGrp="1"/>
          </p:cNvSpPr>
          <p:nvPr>
            <p:ph type="title"/>
          </p:nvPr>
        </p:nvSpPr>
        <p:spPr>
          <a:xfrm>
            <a:off x="1381669" y="516361"/>
            <a:ext cx="18614878" cy="3036095"/>
          </a:xfrm>
          <a:prstGeom prst="rect">
            <a:avLst/>
          </a:prstGeom>
        </p:spPr>
        <p:txBody>
          <a:bodyPr/>
          <a:lstStyle>
            <a:lvl1pPr algn="l">
              <a:defRPr b="1">
                <a:solidFill>
                  <a:srgbClr val="FFFFFF"/>
                </a:solidFill>
                <a:latin typeface="IBM Plex Sans"/>
                <a:ea typeface="IBM Plex Sans"/>
                <a:cs typeface="IBM Plex Sans"/>
                <a:sym typeface="IBM Plex Sans"/>
              </a:defRPr>
            </a:lvl1pPr>
          </a:lstStyle>
          <a:p>
            <a:r>
              <a:t>Muudatuste tüübid</a:t>
            </a:r>
          </a:p>
        </p:txBody>
      </p:sp>
      <p:sp>
        <p:nvSpPr>
          <p:cNvPr id="628" name="Tahtest sõltumatu muutus…"/>
          <p:cNvSpPr txBox="1">
            <a:spLocks noGrp="1"/>
          </p:cNvSpPr>
          <p:nvPr>
            <p:ph type="body" idx="1"/>
          </p:nvPr>
        </p:nvSpPr>
        <p:spPr>
          <a:xfrm>
            <a:off x="1381669" y="3643312"/>
            <a:ext cx="18614878" cy="8840392"/>
          </a:xfrm>
          <a:prstGeom prst="rect">
            <a:avLst/>
          </a:prstGeom>
        </p:spPr>
        <p:txBody>
          <a:bodyPr anchor="t"/>
          <a:lstStyle/>
          <a:p>
            <a:pPr marL="0" indent="0" defTabSz="690086">
              <a:spcBef>
                <a:spcPts val="1600"/>
              </a:spcBef>
              <a:buSzTx/>
              <a:buNone/>
              <a:defRPr sz="6383">
                <a:solidFill>
                  <a:srgbClr val="FFFFFF"/>
                </a:solidFill>
                <a:latin typeface="IBM Plex Sans"/>
                <a:ea typeface="IBM Plex Sans"/>
                <a:cs typeface="IBM Plex Sans"/>
                <a:sym typeface="IBM Plex Sans"/>
              </a:defRPr>
            </a:pPr>
            <a:r>
              <a:t>Tahtest sõltumatu muutus</a:t>
            </a:r>
          </a:p>
          <a:p>
            <a:pPr marL="0" indent="0" defTabSz="690086">
              <a:spcBef>
                <a:spcPts val="1600"/>
              </a:spcBef>
              <a:buSzTx/>
              <a:buNone/>
              <a:defRPr sz="6383">
                <a:solidFill>
                  <a:srgbClr val="FFFFFF"/>
                </a:solidFill>
                <a:latin typeface="IBM Plex Sans"/>
                <a:ea typeface="IBM Plex Sans"/>
                <a:cs typeface="IBM Plex Sans"/>
                <a:sym typeface="IBM Plex Sans"/>
              </a:defRPr>
            </a:pPr>
            <a:r>
              <a:t>Reageeriv muutus</a:t>
            </a:r>
          </a:p>
          <a:p>
            <a:pPr marL="0" indent="0" defTabSz="690086">
              <a:spcBef>
                <a:spcPts val="1600"/>
              </a:spcBef>
              <a:buSzTx/>
              <a:buNone/>
              <a:defRPr sz="6383">
                <a:solidFill>
                  <a:srgbClr val="FFFFFF"/>
                </a:solidFill>
                <a:latin typeface="IBM Plex Sans"/>
                <a:ea typeface="IBM Plex Sans"/>
                <a:cs typeface="IBM Plex Sans"/>
                <a:sym typeface="IBM Plex Sans"/>
              </a:defRPr>
            </a:pPr>
            <a:r>
              <a:t>Ennetav muutus</a:t>
            </a:r>
          </a:p>
          <a:p>
            <a:pPr marL="0" indent="0" defTabSz="690086">
              <a:spcBef>
                <a:spcPts val="1600"/>
              </a:spcBef>
              <a:buSzTx/>
              <a:buNone/>
              <a:defRPr sz="6383">
                <a:solidFill>
                  <a:srgbClr val="FFFFFF"/>
                </a:solidFill>
                <a:latin typeface="IBM Plex Sans"/>
                <a:ea typeface="IBM Plex Sans"/>
                <a:cs typeface="IBM Plex Sans"/>
                <a:sym typeface="IBM Plex Sans"/>
              </a:defRPr>
            </a:pPr>
            <a:r>
              <a:t>Kavandatav muutus</a:t>
            </a:r>
          </a:p>
          <a:p>
            <a:pPr marL="0" indent="0" defTabSz="690086">
              <a:spcBef>
                <a:spcPts val="1600"/>
              </a:spcBef>
              <a:buSzTx/>
              <a:buNone/>
              <a:defRPr sz="6383">
                <a:solidFill>
                  <a:srgbClr val="FFFFFF"/>
                </a:solidFill>
                <a:latin typeface="IBM Plex Sans"/>
                <a:ea typeface="IBM Plex Sans"/>
                <a:cs typeface="IBM Plex Sans"/>
                <a:sym typeface="IBM Plex Sans"/>
              </a:defRPr>
            </a:pPr>
            <a:r>
              <a:t>Astmeline muutus</a:t>
            </a:r>
          </a:p>
          <a:p>
            <a:pPr marL="0" indent="0" defTabSz="690086">
              <a:spcBef>
                <a:spcPts val="1600"/>
              </a:spcBef>
              <a:buSzTx/>
              <a:buNone/>
              <a:defRPr sz="6383">
                <a:solidFill>
                  <a:srgbClr val="FFFFFF"/>
                </a:solidFill>
                <a:latin typeface="IBM Plex Sans"/>
                <a:ea typeface="IBM Plex Sans"/>
                <a:cs typeface="IBM Plex Sans"/>
                <a:sym typeface="IBM Plex Sans"/>
              </a:defRPr>
            </a:pPr>
            <a:r>
              <a:t>Strateegiline muutus</a:t>
            </a:r>
          </a:p>
          <a:p>
            <a:pPr marL="0" indent="0" defTabSz="690086">
              <a:spcBef>
                <a:spcPts val="1600"/>
              </a:spcBef>
              <a:buSzTx/>
              <a:buNone/>
              <a:defRPr sz="6383">
                <a:solidFill>
                  <a:srgbClr val="FFFFFF"/>
                </a:solidFill>
                <a:latin typeface="IBM Plex Sans"/>
                <a:ea typeface="IBM Plex Sans"/>
                <a:cs typeface="IBM Plex Sans"/>
                <a:sym typeface="IBM Plex Sans"/>
              </a:defRPr>
            </a:pPr>
            <a:r>
              <a:t>Fundamentaalne muutus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Kurt Lewin"/>
          <p:cNvSpPr txBox="1"/>
          <p:nvPr/>
        </p:nvSpPr>
        <p:spPr>
          <a:xfrm>
            <a:off x="19670988" y="11787158"/>
            <a:ext cx="3314561"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70000"/>
              </a:lnSpc>
              <a:defRPr sz="5900" b="0" spc="-295" baseline="3389">
                <a:solidFill>
                  <a:srgbClr val="164F86"/>
                </a:solidFill>
                <a:latin typeface="IBM Plex Sans"/>
                <a:ea typeface="IBM Plex Sans"/>
                <a:cs typeface="IBM Plex Sans"/>
                <a:sym typeface="IBM Plex Sans"/>
              </a:defRPr>
            </a:lvl1pPr>
          </a:lstStyle>
          <a:p>
            <a:r>
              <a:t>Kurt Lewin</a:t>
            </a:r>
          </a:p>
        </p:txBody>
      </p:sp>
      <p:pic>
        <p:nvPicPr>
          <p:cNvPr id="631" name="Lewin's Change Management Model (1).png" descr="Lewin's Change Management Model (1).png"/>
          <p:cNvPicPr>
            <a:picLocks noChangeAspect="1"/>
          </p:cNvPicPr>
          <p:nvPr/>
        </p:nvPicPr>
        <p:blipFill>
          <a:blip r:embed="rId2"/>
          <a:srcRect r="13816" b="35211"/>
          <a:stretch>
            <a:fillRect/>
          </a:stretch>
        </p:blipFill>
        <p:spPr>
          <a:xfrm>
            <a:off x="511571" y="1196998"/>
            <a:ext cx="23360899" cy="9967311"/>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CDEE0"/>
        </a:solidFill>
        <a:effectLst/>
      </p:bgPr>
    </p:bg>
    <p:spTree>
      <p:nvGrpSpPr>
        <p:cNvPr id="1" name=""/>
        <p:cNvGrpSpPr/>
        <p:nvPr/>
      </p:nvGrpSpPr>
      <p:grpSpPr>
        <a:xfrm>
          <a:off x="0" y="0"/>
          <a:ext cx="0" cy="0"/>
          <a:chOff x="0" y="0"/>
          <a:chExt cx="0" cy="0"/>
        </a:xfrm>
      </p:grpSpPr>
      <p:sp>
        <p:nvSpPr>
          <p:cNvPr id="633" name="Muudatuste juhtimise mudel (Kotter)"/>
          <p:cNvSpPr txBox="1">
            <a:spLocks noGrp="1"/>
          </p:cNvSpPr>
          <p:nvPr>
            <p:ph type="title"/>
          </p:nvPr>
        </p:nvSpPr>
        <p:spPr>
          <a:xfrm>
            <a:off x="442665" y="1042933"/>
            <a:ext cx="21258664" cy="3036095"/>
          </a:xfrm>
          <a:prstGeom prst="rect">
            <a:avLst/>
          </a:prstGeom>
        </p:spPr>
        <p:txBody>
          <a:bodyPr/>
          <a:lstStyle/>
          <a:p>
            <a:pPr algn="l" defTabSz="706516">
              <a:defRPr sz="9632" b="1">
                <a:solidFill>
                  <a:srgbClr val="164F86"/>
                </a:solidFill>
                <a:latin typeface="IBM Plex Sans"/>
                <a:ea typeface="IBM Plex Sans"/>
                <a:cs typeface="IBM Plex Sans"/>
                <a:sym typeface="IBM Plex Sans"/>
              </a:defRPr>
            </a:pPr>
            <a:r>
              <a:t>Muudatuste juhtimise mudel </a:t>
            </a:r>
            <a:r>
              <a:rPr b="0"/>
              <a:t>(Kotter)</a:t>
            </a:r>
          </a:p>
        </p:txBody>
      </p:sp>
      <p:sp>
        <p:nvSpPr>
          <p:cNvPr id="634" name="Vajadus"/>
          <p:cNvSpPr/>
          <p:nvPr/>
        </p:nvSpPr>
        <p:spPr>
          <a:xfrm>
            <a:off x="512052" y="4696147"/>
            <a:ext cx="5310543" cy="2088506"/>
          </a:xfrm>
          <a:prstGeom prst="roundRect">
            <a:avLst>
              <a:gd name="adj" fmla="val 9121"/>
            </a:avLst>
          </a:prstGeom>
          <a:solidFill>
            <a:srgbClr val="F8701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a:lnSpc>
                <a:spcPts val="3000"/>
              </a:lnSpc>
              <a:defRPr sz="4400" cap="all" spc="660" baseline="4545">
                <a:latin typeface="IBM Plex Sans"/>
                <a:ea typeface="IBM Plex Sans"/>
                <a:cs typeface="IBM Plex Sans"/>
                <a:sym typeface="IBM Plex Sans"/>
              </a:defRPr>
            </a:lvl1pPr>
          </a:lstStyle>
          <a:p>
            <a:r>
              <a:t>Vajadus</a:t>
            </a:r>
          </a:p>
        </p:txBody>
      </p:sp>
      <p:sp>
        <p:nvSpPr>
          <p:cNvPr id="635" name="Toetajad"/>
          <p:cNvSpPr/>
          <p:nvPr/>
        </p:nvSpPr>
        <p:spPr>
          <a:xfrm>
            <a:off x="6528503" y="4696147"/>
            <a:ext cx="5310543" cy="2088506"/>
          </a:xfrm>
          <a:prstGeom prst="roundRect">
            <a:avLst>
              <a:gd name="adj" fmla="val 9121"/>
            </a:avLst>
          </a:prstGeom>
          <a:solidFill>
            <a:srgbClr val="F8701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a:lnSpc>
                <a:spcPts val="3000"/>
              </a:lnSpc>
              <a:defRPr sz="4400" cap="all" spc="660" baseline="4545">
                <a:latin typeface="IBM Plex Sans"/>
                <a:ea typeface="IBM Plex Sans"/>
                <a:cs typeface="IBM Plex Sans"/>
                <a:sym typeface="IBM Plex Sans"/>
              </a:defRPr>
            </a:lvl1pPr>
          </a:lstStyle>
          <a:p>
            <a:r>
              <a:t>Toetajad</a:t>
            </a:r>
          </a:p>
        </p:txBody>
      </p:sp>
      <p:sp>
        <p:nvSpPr>
          <p:cNvPr id="636" name="Visioon"/>
          <p:cNvSpPr/>
          <p:nvPr/>
        </p:nvSpPr>
        <p:spPr>
          <a:xfrm>
            <a:off x="12544955" y="4696147"/>
            <a:ext cx="5310542" cy="2088506"/>
          </a:xfrm>
          <a:prstGeom prst="roundRect">
            <a:avLst>
              <a:gd name="adj" fmla="val 9121"/>
            </a:avLst>
          </a:prstGeom>
          <a:solidFill>
            <a:srgbClr val="F8701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a:lnSpc>
                <a:spcPts val="3000"/>
              </a:lnSpc>
              <a:defRPr sz="4400" cap="all" spc="660" baseline="4545">
                <a:latin typeface="IBM Plex Sans"/>
                <a:ea typeface="IBM Plex Sans"/>
                <a:cs typeface="IBM Plex Sans"/>
                <a:sym typeface="IBM Plex Sans"/>
              </a:defRPr>
            </a:lvl1pPr>
          </a:lstStyle>
          <a:p>
            <a:r>
              <a:t>Visioon</a:t>
            </a:r>
          </a:p>
        </p:txBody>
      </p:sp>
      <p:sp>
        <p:nvSpPr>
          <p:cNvPr id="637" name="Kaasamine"/>
          <p:cNvSpPr/>
          <p:nvPr/>
        </p:nvSpPr>
        <p:spPr>
          <a:xfrm>
            <a:off x="18561406" y="4696147"/>
            <a:ext cx="5310542" cy="2088506"/>
          </a:xfrm>
          <a:prstGeom prst="roundRect">
            <a:avLst>
              <a:gd name="adj" fmla="val 9121"/>
            </a:avLst>
          </a:prstGeom>
          <a:solidFill>
            <a:srgbClr val="F8701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a:lnSpc>
                <a:spcPts val="3000"/>
              </a:lnSpc>
              <a:defRPr sz="4400" cap="all" spc="660" baseline="4545">
                <a:latin typeface="IBM Plex Sans"/>
                <a:ea typeface="IBM Plex Sans"/>
                <a:cs typeface="IBM Plex Sans"/>
                <a:sym typeface="IBM Plex Sans"/>
              </a:defRPr>
            </a:lvl1pPr>
          </a:lstStyle>
          <a:p>
            <a:r>
              <a:t>Kaasamine</a:t>
            </a:r>
          </a:p>
        </p:txBody>
      </p:sp>
      <p:sp>
        <p:nvSpPr>
          <p:cNvPr id="638" name="Kinnista"/>
          <p:cNvSpPr/>
          <p:nvPr/>
        </p:nvSpPr>
        <p:spPr>
          <a:xfrm>
            <a:off x="512052" y="7401772"/>
            <a:ext cx="5310542" cy="2088505"/>
          </a:xfrm>
          <a:prstGeom prst="roundRect">
            <a:avLst>
              <a:gd name="adj" fmla="val 9121"/>
            </a:avLst>
          </a:prstGeom>
          <a:solidFill>
            <a:srgbClr val="F8701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a:lnSpc>
                <a:spcPts val="3000"/>
              </a:lnSpc>
              <a:defRPr sz="4400" cap="all" spc="660" baseline="4545">
                <a:latin typeface="IBM Plex Sans"/>
                <a:ea typeface="IBM Plex Sans"/>
                <a:cs typeface="IBM Plex Sans"/>
                <a:sym typeface="IBM Plex Sans"/>
              </a:defRPr>
            </a:lvl1pPr>
          </a:lstStyle>
          <a:p>
            <a:r>
              <a:t>Kinnista</a:t>
            </a:r>
          </a:p>
        </p:txBody>
      </p:sp>
      <p:sp>
        <p:nvSpPr>
          <p:cNvPr id="639" name="Takistuste eemaldamine"/>
          <p:cNvSpPr/>
          <p:nvPr/>
        </p:nvSpPr>
        <p:spPr>
          <a:xfrm>
            <a:off x="18561406" y="7401772"/>
            <a:ext cx="5310542" cy="2088505"/>
          </a:xfrm>
          <a:prstGeom prst="roundRect">
            <a:avLst>
              <a:gd name="adj" fmla="val 9121"/>
            </a:avLst>
          </a:prstGeom>
          <a:solidFill>
            <a:srgbClr val="F8701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a:lnSpc>
                <a:spcPct val="70000"/>
              </a:lnSpc>
              <a:defRPr sz="4400" cap="all" spc="660" baseline="4545">
                <a:latin typeface="IBM Plex Sans"/>
                <a:ea typeface="IBM Plex Sans"/>
                <a:cs typeface="IBM Plex Sans"/>
                <a:sym typeface="IBM Plex Sans"/>
              </a:defRPr>
            </a:lvl1pPr>
          </a:lstStyle>
          <a:p>
            <a:r>
              <a:t>Takistuste eemaldamine</a:t>
            </a:r>
          </a:p>
        </p:txBody>
      </p:sp>
      <p:sp>
        <p:nvSpPr>
          <p:cNvPr id="640" name="Väikesed võidud"/>
          <p:cNvSpPr/>
          <p:nvPr/>
        </p:nvSpPr>
        <p:spPr>
          <a:xfrm>
            <a:off x="12544955" y="7401772"/>
            <a:ext cx="5310542" cy="2088505"/>
          </a:xfrm>
          <a:prstGeom prst="roundRect">
            <a:avLst>
              <a:gd name="adj" fmla="val 9121"/>
            </a:avLst>
          </a:prstGeom>
          <a:solidFill>
            <a:srgbClr val="F8701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a:lnSpc>
                <a:spcPct val="70000"/>
              </a:lnSpc>
              <a:defRPr sz="4400" cap="all" spc="660" baseline="4545">
                <a:latin typeface="IBM Plex Sans"/>
                <a:ea typeface="IBM Plex Sans"/>
                <a:cs typeface="IBM Plex Sans"/>
                <a:sym typeface="IBM Plex Sans"/>
              </a:defRPr>
            </a:lvl1pPr>
          </a:lstStyle>
          <a:p>
            <a:r>
              <a:t>Väikesed võidud</a:t>
            </a:r>
          </a:p>
        </p:txBody>
      </p:sp>
      <p:sp>
        <p:nvSpPr>
          <p:cNvPr id="641" name="Hoia tempot"/>
          <p:cNvSpPr/>
          <p:nvPr/>
        </p:nvSpPr>
        <p:spPr>
          <a:xfrm>
            <a:off x="6528503" y="7401772"/>
            <a:ext cx="5310543" cy="2088505"/>
          </a:xfrm>
          <a:prstGeom prst="roundRect">
            <a:avLst>
              <a:gd name="adj" fmla="val 9121"/>
            </a:avLst>
          </a:prstGeom>
          <a:solidFill>
            <a:srgbClr val="F8701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a:lnSpc>
                <a:spcPct val="70000"/>
              </a:lnSpc>
              <a:defRPr sz="4400" cap="all" spc="660" baseline="4545">
                <a:latin typeface="IBM Plex Sans"/>
                <a:ea typeface="IBM Plex Sans"/>
                <a:cs typeface="IBM Plex Sans"/>
                <a:sym typeface="IBM Plex Sans"/>
              </a:defRPr>
            </a:lvl1pPr>
          </a:lstStyle>
          <a:p>
            <a:r>
              <a:t>Hoia tempot</a:t>
            </a:r>
          </a:p>
        </p:txBody>
      </p:sp>
      <p:sp>
        <p:nvSpPr>
          <p:cNvPr id="642" name="Arrow"/>
          <p:cNvSpPr/>
          <p:nvPr/>
        </p:nvSpPr>
        <p:spPr>
          <a:xfrm>
            <a:off x="11852964" y="5339498"/>
            <a:ext cx="869081" cy="801804"/>
          </a:xfrm>
          <a:prstGeom prst="rightArrow">
            <a:avLst>
              <a:gd name="adj1" fmla="val 32000"/>
              <a:gd name="adj2" fmla="val 69370"/>
            </a:avLst>
          </a:prstGeom>
          <a:solidFill>
            <a:srgbClr val="222222"/>
          </a:solidFill>
          <a:ln w="12700">
            <a:miter lim="400000"/>
          </a:ln>
        </p:spPr>
        <p:txBody>
          <a:bodyPr lIns="38100" tIns="38100" rIns="38100" bIns="38100" anchor="ctr"/>
          <a:lstStyle/>
          <a:p>
            <a:pPr algn="l" defTabSz="647700">
              <a:lnSpc>
                <a:spcPts val="7000"/>
              </a:lnSpc>
              <a:defRPr sz="4200" cap="all" spc="84" baseline="4761">
                <a:solidFill>
                  <a:srgbClr val="70BCE1"/>
                </a:solidFill>
                <a:latin typeface="Futura Condensed"/>
                <a:ea typeface="Futura Condensed"/>
                <a:cs typeface="Futura Condensed"/>
                <a:sym typeface="Futura Condensed"/>
              </a:defRPr>
            </a:pPr>
            <a:endParaRPr/>
          </a:p>
        </p:txBody>
      </p:sp>
      <p:sp>
        <p:nvSpPr>
          <p:cNvPr id="643" name="Arrow"/>
          <p:cNvSpPr/>
          <p:nvPr/>
        </p:nvSpPr>
        <p:spPr>
          <a:xfrm>
            <a:off x="17879206" y="5339498"/>
            <a:ext cx="869080" cy="801804"/>
          </a:xfrm>
          <a:prstGeom prst="rightArrow">
            <a:avLst>
              <a:gd name="adj1" fmla="val 32000"/>
              <a:gd name="adj2" fmla="val 69370"/>
            </a:avLst>
          </a:prstGeom>
          <a:solidFill>
            <a:srgbClr val="222222"/>
          </a:solidFill>
          <a:ln w="12700">
            <a:miter lim="400000"/>
          </a:ln>
        </p:spPr>
        <p:txBody>
          <a:bodyPr lIns="38100" tIns="38100" rIns="38100" bIns="38100" anchor="ctr"/>
          <a:lstStyle/>
          <a:p>
            <a:pPr algn="l" defTabSz="647700">
              <a:lnSpc>
                <a:spcPts val="7000"/>
              </a:lnSpc>
              <a:defRPr sz="4200" cap="all" spc="84" baseline="4761">
                <a:solidFill>
                  <a:srgbClr val="70BCE1"/>
                </a:solidFill>
                <a:latin typeface="Futura Condensed"/>
                <a:ea typeface="Futura Condensed"/>
                <a:cs typeface="Futura Condensed"/>
                <a:sym typeface="Futura Condensed"/>
              </a:defRPr>
            </a:pPr>
            <a:endParaRPr/>
          </a:p>
        </p:txBody>
      </p:sp>
      <p:sp>
        <p:nvSpPr>
          <p:cNvPr id="644" name="Arrow"/>
          <p:cNvSpPr/>
          <p:nvPr/>
        </p:nvSpPr>
        <p:spPr>
          <a:xfrm rot="10800000">
            <a:off x="17656362" y="8045122"/>
            <a:ext cx="869081" cy="801805"/>
          </a:xfrm>
          <a:prstGeom prst="rightArrow">
            <a:avLst>
              <a:gd name="adj1" fmla="val 32000"/>
              <a:gd name="adj2" fmla="val 69370"/>
            </a:avLst>
          </a:prstGeom>
          <a:solidFill>
            <a:srgbClr val="222222"/>
          </a:solidFill>
          <a:ln w="12700">
            <a:miter lim="400000"/>
          </a:ln>
        </p:spPr>
        <p:txBody>
          <a:bodyPr lIns="38100" tIns="38100" rIns="38100" bIns="38100" anchor="ctr"/>
          <a:lstStyle/>
          <a:p>
            <a:pPr algn="l" defTabSz="647700">
              <a:lnSpc>
                <a:spcPts val="7000"/>
              </a:lnSpc>
              <a:defRPr sz="4200" cap="all" spc="84" baseline="4761">
                <a:solidFill>
                  <a:srgbClr val="70BCE1"/>
                </a:solidFill>
                <a:latin typeface="Futura Condensed"/>
                <a:ea typeface="Futura Condensed"/>
                <a:cs typeface="Futura Condensed"/>
                <a:sym typeface="Futura Condensed"/>
              </a:defRPr>
            </a:pPr>
            <a:endParaRPr/>
          </a:p>
        </p:txBody>
      </p:sp>
      <p:sp>
        <p:nvSpPr>
          <p:cNvPr id="645" name="Arrow"/>
          <p:cNvSpPr/>
          <p:nvPr/>
        </p:nvSpPr>
        <p:spPr>
          <a:xfrm rot="10800000">
            <a:off x="11757459" y="8045122"/>
            <a:ext cx="869081" cy="801805"/>
          </a:xfrm>
          <a:prstGeom prst="rightArrow">
            <a:avLst>
              <a:gd name="adj1" fmla="val 32000"/>
              <a:gd name="adj2" fmla="val 69370"/>
            </a:avLst>
          </a:prstGeom>
          <a:solidFill>
            <a:srgbClr val="222222"/>
          </a:solidFill>
          <a:ln w="12700">
            <a:miter lim="400000"/>
          </a:ln>
        </p:spPr>
        <p:txBody>
          <a:bodyPr lIns="38100" tIns="38100" rIns="38100" bIns="38100" anchor="ctr"/>
          <a:lstStyle/>
          <a:p>
            <a:pPr algn="l" defTabSz="647700">
              <a:lnSpc>
                <a:spcPts val="7000"/>
              </a:lnSpc>
              <a:defRPr sz="4200" cap="all" spc="84" baseline="4761">
                <a:solidFill>
                  <a:srgbClr val="70BCE1"/>
                </a:solidFill>
                <a:latin typeface="Futura Condensed"/>
                <a:ea typeface="Futura Condensed"/>
                <a:cs typeface="Futura Condensed"/>
                <a:sym typeface="Futura Condensed"/>
              </a:defRPr>
            </a:pPr>
            <a:endParaRPr/>
          </a:p>
        </p:txBody>
      </p:sp>
      <p:sp>
        <p:nvSpPr>
          <p:cNvPr id="646" name="Arrow"/>
          <p:cNvSpPr/>
          <p:nvPr/>
        </p:nvSpPr>
        <p:spPr>
          <a:xfrm rot="10800000">
            <a:off x="5635714" y="8045122"/>
            <a:ext cx="869080" cy="801805"/>
          </a:xfrm>
          <a:prstGeom prst="rightArrow">
            <a:avLst>
              <a:gd name="adj1" fmla="val 32000"/>
              <a:gd name="adj2" fmla="val 69370"/>
            </a:avLst>
          </a:prstGeom>
          <a:solidFill>
            <a:srgbClr val="222222"/>
          </a:solidFill>
          <a:ln w="12700">
            <a:miter lim="400000"/>
          </a:ln>
        </p:spPr>
        <p:txBody>
          <a:bodyPr lIns="38100" tIns="38100" rIns="38100" bIns="38100" anchor="ctr"/>
          <a:lstStyle/>
          <a:p>
            <a:pPr algn="l" defTabSz="647700">
              <a:lnSpc>
                <a:spcPts val="7000"/>
              </a:lnSpc>
              <a:defRPr sz="4200" cap="all" spc="84" baseline="4761">
                <a:solidFill>
                  <a:srgbClr val="70BCE1"/>
                </a:solidFill>
                <a:latin typeface="Futura Condensed"/>
                <a:ea typeface="Futura Condensed"/>
                <a:cs typeface="Futura Condensed"/>
                <a:sym typeface="Futura Condensed"/>
              </a:defRPr>
            </a:pPr>
            <a:endParaRPr/>
          </a:p>
        </p:txBody>
      </p:sp>
      <p:sp>
        <p:nvSpPr>
          <p:cNvPr id="647" name="Arrow"/>
          <p:cNvSpPr/>
          <p:nvPr/>
        </p:nvSpPr>
        <p:spPr>
          <a:xfrm>
            <a:off x="5826723" y="5339498"/>
            <a:ext cx="869081" cy="801804"/>
          </a:xfrm>
          <a:prstGeom prst="rightArrow">
            <a:avLst>
              <a:gd name="adj1" fmla="val 32000"/>
              <a:gd name="adj2" fmla="val 69370"/>
            </a:avLst>
          </a:prstGeom>
          <a:solidFill>
            <a:srgbClr val="222222"/>
          </a:solidFill>
          <a:ln w="12700">
            <a:miter lim="400000"/>
          </a:ln>
        </p:spPr>
        <p:txBody>
          <a:bodyPr lIns="38100" tIns="38100" rIns="38100" bIns="38100" anchor="ctr"/>
          <a:lstStyle/>
          <a:p>
            <a:pPr algn="l" defTabSz="647700">
              <a:lnSpc>
                <a:spcPts val="7000"/>
              </a:lnSpc>
              <a:defRPr sz="4200" cap="all" spc="84" baseline="4761">
                <a:solidFill>
                  <a:srgbClr val="70BCE1"/>
                </a:solidFill>
                <a:latin typeface="Futura Condensed"/>
                <a:ea typeface="Futura Condensed"/>
                <a:cs typeface="Futura Condensed"/>
                <a:sym typeface="Futura Condensed"/>
              </a:defRPr>
            </a:pPr>
            <a:endParaRPr/>
          </a:p>
        </p:txBody>
      </p:sp>
      <p:sp>
        <p:nvSpPr>
          <p:cNvPr id="648" name="Arrow"/>
          <p:cNvSpPr/>
          <p:nvPr/>
        </p:nvSpPr>
        <p:spPr>
          <a:xfrm rot="16200000" flipH="1">
            <a:off x="20782136" y="6675883"/>
            <a:ext cx="869080" cy="801805"/>
          </a:xfrm>
          <a:prstGeom prst="rightArrow">
            <a:avLst>
              <a:gd name="adj1" fmla="val 32000"/>
              <a:gd name="adj2" fmla="val 69370"/>
            </a:avLst>
          </a:prstGeom>
          <a:solidFill>
            <a:srgbClr val="222222"/>
          </a:solidFill>
          <a:ln w="12700">
            <a:miter lim="400000"/>
          </a:ln>
        </p:spPr>
        <p:txBody>
          <a:bodyPr lIns="38100" tIns="38100" rIns="38100" bIns="38100" anchor="ctr"/>
          <a:lstStyle/>
          <a:p>
            <a:pPr algn="l" defTabSz="647700">
              <a:lnSpc>
                <a:spcPts val="7000"/>
              </a:lnSpc>
              <a:defRPr sz="4200" cap="all" spc="84" baseline="4761">
                <a:solidFill>
                  <a:srgbClr val="70BCE1"/>
                </a:solidFill>
                <a:latin typeface="Futura Condensed"/>
                <a:ea typeface="Futura Condensed"/>
                <a:cs typeface="Futura Condensed"/>
                <a:sym typeface="Futura Condensed"/>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3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3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6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635">
                                            <p:bg/>
                                          </p:spTgt>
                                        </p:tgtEl>
                                        <p:attrNameLst>
                                          <p:attrName>style.visibility</p:attrName>
                                        </p:attrNameLst>
                                      </p:cBhvr>
                                      <p:to>
                                        <p:strVal val="visible"/>
                                      </p:to>
                                    </p:set>
                                  </p:childTnLst>
                                </p:cTn>
                              </p:par>
                              <p:par>
                                <p:cTn id="16" presetID="1" presetClass="entr" presetSubtype="0" fill="hold" grpId="3" nodeType="withEffect">
                                  <p:stCondLst>
                                    <p:cond delay="0"/>
                                  </p:stCondLst>
                                  <p:iterate>
                                    <p:tmAbs val="0"/>
                                  </p:iterate>
                                  <p:childTnLst>
                                    <p:set>
                                      <p:cBhvr>
                                        <p:cTn id="17" fill="hold"/>
                                        <p:tgtEl>
                                          <p:spTgt spid="635">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4" nodeType="afterEffect">
                                  <p:stCondLst>
                                    <p:cond delay="0"/>
                                  </p:stCondLst>
                                  <p:iterate>
                                    <p:tmAbs val="0"/>
                                  </p:iterate>
                                  <p:childTnLst>
                                    <p:set>
                                      <p:cBhvr>
                                        <p:cTn id="20" fill="hold"/>
                                        <p:tgtEl>
                                          <p:spTgt spid="6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636">
                                            <p:bg/>
                                          </p:spTgt>
                                        </p:tgtEl>
                                        <p:attrNameLst>
                                          <p:attrName>style.visibility</p:attrName>
                                        </p:attrNameLst>
                                      </p:cBhvr>
                                      <p:to>
                                        <p:strVal val="visible"/>
                                      </p:to>
                                    </p:set>
                                  </p:childTnLst>
                                </p:cTn>
                              </p:par>
                              <p:par>
                                <p:cTn id="25" presetID="1" presetClass="entr" presetSubtype="0" fill="hold" grpId="5" nodeType="withEffect">
                                  <p:stCondLst>
                                    <p:cond delay="0"/>
                                  </p:stCondLst>
                                  <p:iterate>
                                    <p:tmAbs val="0"/>
                                  </p:iterate>
                                  <p:childTnLst>
                                    <p:set>
                                      <p:cBhvr>
                                        <p:cTn id="26" fill="hold"/>
                                        <p:tgtEl>
                                          <p:spTgt spid="636">
                                            <p:txEl>
                                              <p:pRg st="0" end="0"/>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6" nodeType="afterEffect">
                                  <p:stCondLst>
                                    <p:cond delay="0"/>
                                  </p:stCondLst>
                                  <p:iterate>
                                    <p:tmAbs val="0"/>
                                  </p:iterate>
                                  <p:childTnLst>
                                    <p:set>
                                      <p:cBhvr>
                                        <p:cTn id="29" fill="hold"/>
                                        <p:tgtEl>
                                          <p:spTgt spid="64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7" nodeType="clickEffect">
                                  <p:stCondLst>
                                    <p:cond delay="0"/>
                                  </p:stCondLst>
                                  <p:iterate>
                                    <p:tmAbs val="0"/>
                                  </p:iterate>
                                  <p:childTnLst>
                                    <p:set>
                                      <p:cBhvr>
                                        <p:cTn id="33" fill="hold"/>
                                        <p:tgtEl>
                                          <p:spTgt spid="637">
                                            <p:bg/>
                                          </p:spTgt>
                                        </p:tgtEl>
                                        <p:attrNameLst>
                                          <p:attrName>style.visibility</p:attrName>
                                        </p:attrNameLst>
                                      </p:cBhvr>
                                      <p:to>
                                        <p:strVal val="visible"/>
                                      </p:to>
                                    </p:set>
                                  </p:childTnLst>
                                </p:cTn>
                              </p:par>
                              <p:par>
                                <p:cTn id="34" presetID="1" presetClass="entr" presetSubtype="0" fill="hold" grpId="7" nodeType="withEffect">
                                  <p:stCondLst>
                                    <p:cond delay="0"/>
                                  </p:stCondLst>
                                  <p:iterate>
                                    <p:tmAbs val="0"/>
                                  </p:iterate>
                                  <p:childTnLst>
                                    <p:set>
                                      <p:cBhvr>
                                        <p:cTn id="35" fill="hold"/>
                                        <p:tgtEl>
                                          <p:spTgt spid="637">
                                            <p:txEl>
                                              <p:pRg st="0" end="0"/>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8" nodeType="afterEffect">
                                  <p:stCondLst>
                                    <p:cond delay="0"/>
                                  </p:stCondLst>
                                  <p:iterate>
                                    <p:tmAbs val="0"/>
                                  </p:iterate>
                                  <p:childTnLst>
                                    <p:set>
                                      <p:cBhvr>
                                        <p:cTn id="38" fill="hold"/>
                                        <p:tgtEl>
                                          <p:spTgt spid="6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9" nodeType="clickEffect">
                                  <p:stCondLst>
                                    <p:cond delay="0"/>
                                  </p:stCondLst>
                                  <p:iterate>
                                    <p:tmAbs val="0"/>
                                  </p:iterate>
                                  <p:childTnLst>
                                    <p:set>
                                      <p:cBhvr>
                                        <p:cTn id="42" fill="hold"/>
                                        <p:tgtEl>
                                          <p:spTgt spid="639">
                                            <p:bg/>
                                          </p:spTgt>
                                        </p:tgtEl>
                                        <p:attrNameLst>
                                          <p:attrName>style.visibility</p:attrName>
                                        </p:attrNameLst>
                                      </p:cBhvr>
                                      <p:to>
                                        <p:strVal val="visible"/>
                                      </p:to>
                                    </p:set>
                                  </p:childTnLst>
                                </p:cTn>
                              </p:par>
                              <p:par>
                                <p:cTn id="43" presetID="1" presetClass="entr" presetSubtype="0" fill="hold" grpId="9" nodeType="withEffect">
                                  <p:stCondLst>
                                    <p:cond delay="0"/>
                                  </p:stCondLst>
                                  <p:iterate>
                                    <p:tmAbs val="0"/>
                                  </p:iterate>
                                  <p:childTnLst>
                                    <p:set>
                                      <p:cBhvr>
                                        <p:cTn id="44" fill="hold"/>
                                        <p:tgtEl>
                                          <p:spTgt spid="639">
                                            <p:txEl>
                                              <p:pRg st="0" end="0"/>
                                            </p:txEl>
                                          </p:spTgt>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10" nodeType="afterEffect">
                                  <p:stCondLst>
                                    <p:cond delay="0"/>
                                  </p:stCondLst>
                                  <p:iterate>
                                    <p:tmAbs val="0"/>
                                  </p:iterate>
                                  <p:childTnLst>
                                    <p:set>
                                      <p:cBhvr>
                                        <p:cTn id="47" fill="hold"/>
                                        <p:tgtEl>
                                          <p:spTgt spid="64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11" nodeType="clickEffect">
                                  <p:stCondLst>
                                    <p:cond delay="0"/>
                                  </p:stCondLst>
                                  <p:iterate>
                                    <p:tmAbs val="0"/>
                                  </p:iterate>
                                  <p:childTnLst>
                                    <p:set>
                                      <p:cBhvr>
                                        <p:cTn id="51" fill="hold"/>
                                        <p:tgtEl>
                                          <p:spTgt spid="640">
                                            <p:bg/>
                                          </p:spTgt>
                                        </p:tgtEl>
                                        <p:attrNameLst>
                                          <p:attrName>style.visibility</p:attrName>
                                        </p:attrNameLst>
                                      </p:cBhvr>
                                      <p:to>
                                        <p:strVal val="visible"/>
                                      </p:to>
                                    </p:set>
                                  </p:childTnLst>
                                </p:cTn>
                              </p:par>
                              <p:par>
                                <p:cTn id="52" presetID="1" presetClass="entr" presetSubtype="0" fill="hold" grpId="11" nodeType="withEffect">
                                  <p:stCondLst>
                                    <p:cond delay="0"/>
                                  </p:stCondLst>
                                  <p:iterate>
                                    <p:tmAbs val="0"/>
                                  </p:iterate>
                                  <p:childTnLst>
                                    <p:set>
                                      <p:cBhvr>
                                        <p:cTn id="53" fill="hold"/>
                                        <p:tgtEl>
                                          <p:spTgt spid="640">
                                            <p:txEl>
                                              <p:pRg st="0" end="0"/>
                                            </p:txEl>
                                          </p:spTgt>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12" nodeType="afterEffect">
                                  <p:stCondLst>
                                    <p:cond delay="0"/>
                                  </p:stCondLst>
                                  <p:iterate>
                                    <p:tmAbs val="0"/>
                                  </p:iterate>
                                  <p:childTnLst>
                                    <p:set>
                                      <p:cBhvr>
                                        <p:cTn id="56" fill="hold"/>
                                        <p:tgtEl>
                                          <p:spTgt spid="6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3" nodeType="clickEffect">
                                  <p:stCondLst>
                                    <p:cond delay="0"/>
                                  </p:stCondLst>
                                  <p:iterate>
                                    <p:tmAbs val="0"/>
                                  </p:iterate>
                                  <p:childTnLst>
                                    <p:set>
                                      <p:cBhvr>
                                        <p:cTn id="60" fill="hold"/>
                                        <p:tgtEl>
                                          <p:spTgt spid="641">
                                            <p:bg/>
                                          </p:spTgt>
                                        </p:tgtEl>
                                        <p:attrNameLst>
                                          <p:attrName>style.visibility</p:attrName>
                                        </p:attrNameLst>
                                      </p:cBhvr>
                                      <p:to>
                                        <p:strVal val="visible"/>
                                      </p:to>
                                    </p:set>
                                  </p:childTnLst>
                                </p:cTn>
                              </p:par>
                              <p:par>
                                <p:cTn id="61" presetID="1" presetClass="entr" presetSubtype="0" fill="hold" grpId="13" nodeType="withEffect">
                                  <p:stCondLst>
                                    <p:cond delay="0"/>
                                  </p:stCondLst>
                                  <p:iterate>
                                    <p:tmAbs val="0"/>
                                  </p:iterate>
                                  <p:childTnLst>
                                    <p:set>
                                      <p:cBhvr>
                                        <p:cTn id="62" fill="hold"/>
                                        <p:tgtEl>
                                          <p:spTgt spid="641">
                                            <p:txEl>
                                              <p:pRg st="0" end="0"/>
                                            </p:txEl>
                                          </p:spTgt>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14" nodeType="afterEffect">
                                  <p:stCondLst>
                                    <p:cond delay="0"/>
                                  </p:stCondLst>
                                  <p:iterate>
                                    <p:tmAbs val="0"/>
                                  </p:iterate>
                                  <p:childTnLst>
                                    <p:set>
                                      <p:cBhvr>
                                        <p:cTn id="65" fill="hold"/>
                                        <p:tgtEl>
                                          <p:spTgt spid="64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15" nodeType="clickEffect">
                                  <p:stCondLst>
                                    <p:cond delay="0"/>
                                  </p:stCondLst>
                                  <p:iterate>
                                    <p:tmAbs val="0"/>
                                  </p:iterate>
                                  <p:childTnLst>
                                    <p:set>
                                      <p:cBhvr>
                                        <p:cTn id="69" fill="hold"/>
                                        <p:tgtEl>
                                          <p:spTgt spid="638">
                                            <p:bg/>
                                          </p:spTgt>
                                        </p:tgtEl>
                                        <p:attrNameLst>
                                          <p:attrName>style.visibility</p:attrName>
                                        </p:attrNameLst>
                                      </p:cBhvr>
                                      <p:to>
                                        <p:strVal val="visible"/>
                                      </p:to>
                                    </p:set>
                                  </p:childTnLst>
                                </p:cTn>
                              </p:par>
                              <p:par>
                                <p:cTn id="70" presetID="1" presetClass="entr" presetSubtype="0" fill="hold" grpId="15" nodeType="withEffect">
                                  <p:stCondLst>
                                    <p:cond delay="0"/>
                                  </p:stCondLst>
                                  <p:iterate>
                                    <p:tmAbs val="0"/>
                                  </p:iterate>
                                  <p:childTnLst>
                                    <p:set>
                                      <p:cBhvr>
                                        <p:cTn id="71" fill="hold"/>
                                        <p:tgtEl>
                                          <p:spTgt spid="6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 grpId="1" build="p" bldLvl="5" animBg="1" advAuto="0"/>
      <p:bldP spid="635" grpId="3" build="p" bldLvl="5" animBg="1" advAuto="0"/>
      <p:bldP spid="636" grpId="5" build="p" bldLvl="5" animBg="1" advAuto="0"/>
      <p:bldP spid="637" grpId="7" build="p" bldLvl="5" animBg="1" advAuto="0"/>
      <p:bldP spid="638" grpId="15" build="p" bldLvl="5" animBg="1" advAuto="0"/>
      <p:bldP spid="639" grpId="9" build="p" bldLvl="5" animBg="1" advAuto="0"/>
      <p:bldP spid="640" grpId="11" build="p" bldLvl="5" animBg="1" advAuto="0"/>
      <p:bldP spid="641" grpId="13" build="p" bldLvl="5" animBg="1" advAuto="0"/>
      <p:bldP spid="642" grpId="4" animBg="1" advAuto="0"/>
      <p:bldP spid="643" grpId="6" animBg="1" advAuto="0"/>
      <p:bldP spid="644" grpId="10" animBg="1" advAuto="0"/>
      <p:bldP spid="645" grpId="12" animBg="1" advAuto="0"/>
      <p:bldP spid="646" grpId="14" animBg="1" advAuto="0"/>
      <p:bldP spid="647" grpId="2" animBg="1" advAuto="0"/>
      <p:bldP spid="648" grpId="8"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Elluviimise dilemmad…"/>
          <p:cNvSpPr txBox="1">
            <a:spLocks noGrp="1"/>
          </p:cNvSpPr>
          <p:nvPr>
            <p:ph type="body" idx="1"/>
          </p:nvPr>
        </p:nvSpPr>
        <p:spPr>
          <a:prstGeom prst="rect">
            <a:avLst/>
          </a:prstGeom>
        </p:spPr>
        <p:txBody>
          <a:bodyPr/>
          <a:lstStyle/>
          <a:p>
            <a:pPr marL="0" indent="0" defTabSz="805100">
              <a:spcBef>
                <a:spcPts val="5700"/>
              </a:spcBef>
              <a:buSzTx/>
              <a:buNone/>
              <a:defRPr sz="5390" b="1"/>
            </a:pPr>
            <a:r>
              <a:t>Elluviimise dilemmad</a:t>
            </a:r>
          </a:p>
          <a:p>
            <a:pPr marL="0" indent="0" defTabSz="805100">
              <a:spcBef>
                <a:spcPts val="5700"/>
              </a:spcBef>
              <a:buSzTx/>
              <a:buNone/>
              <a:defRPr sz="5390"/>
            </a:pPr>
            <a:r>
              <a:t>5. 	Konsulteerimine või kaasamine</a:t>
            </a:r>
          </a:p>
          <a:p>
            <a:pPr marL="0" indent="0" defTabSz="805100">
              <a:spcBef>
                <a:spcPts val="5700"/>
              </a:spcBef>
              <a:buSzTx/>
              <a:buNone/>
              <a:defRPr sz="5390"/>
            </a:pPr>
            <a:r>
              <a:t>6. 	Otsene kontroll või eraldatus poliitikast</a:t>
            </a:r>
          </a:p>
          <a:p>
            <a:pPr marL="0" indent="0" defTabSz="805100">
              <a:spcBef>
                <a:spcPts val="5700"/>
              </a:spcBef>
              <a:buSzTx/>
              <a:buNone/>
              <a:defRPr sz="5390"/>
            </a:pPr>
            <a:r>
              <a:t>7.	Avalik või erasektor</a:t>
            </a:r>
          </a:p>
          <a:p>
            <a:pPr marL="0" indent="0" defTabSz="805100">
              <a:spcBef>
                <a:spcPts val="5700"/>
              </a:spcBef>
              <a:buSzTx/>
              <a:buNone/>
              <a:defRPr sz="5390"/>
            </a:pPr>
            <a:r>
              <a:t>8. 	Prestiižikad projektid või kogukonnad</a:t>
            </a:r>
          </a:p>
          <a:p>
            <a:pPr marL="0" indent="0" defTabSz="805100">
              <a:spcBef>
                <a:spcPts val="5700"/>
              </a:spcBef>
              <a:buSzTx/>
              <a:buNone/>
              <a:defRPr sz="5390"/>
            </a:pPr>
            <a:r>
              <a:t>9.	Rahvuslik vs rahvusvaheline</a:t>
            </a:r>
          </a:p>
        </p:txBody>
      </p:sp>
      <p:sp>
        <p:nvSpPr>
          <p:cNvPr id="381" name="Kultuuripoliitika dilemmad…"/>
          <p:cNvSpPr txBox="1">
            <a:spLocks noGrp="1"/>
          </p:cNvSpPr>
          <p:nvPr>
            <p:ph type="title"/>
          </p:nvPr>
        </p:nvSpPr>
        <p:spPr>
          <a:prstGeom prst="rect">
            <a:avLst/>
          </a:prstGeom>
        </p:spPr>
        <p:txBody>
          <a:bodyPr/>
          <a:lstStyle/>
          <a:p>
            <a:pPr>
              <a:defRPr sz="8000" b="1">
                <a:latin typeface="Helvetica Neue"/>
                <a:ea typeface="Helvetica Neue"/>
                <a:cs typeface="Helvetica Neue"/>
                <a:sym typeface="Helvetica Neue"/>
              </a:defRPr>
            </a:pPr>
            <a:r>
              <a:t>Kultuuripoliitika dilemmad</a:t>
            </a:r>
          </a:p>
          <a:p>
            <a:pPr>
              <a:defRPr sz="4000">
                <a:solidFill>
                  <a:srgbClr val="E85029"/>
                </a:solidFill>
              </a:defRPr>
            </a:pPr>
            <a:r>
              <a:t>Matarasso&amp;Landry 1999</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Image" descr="Image"/>
          <p:cNvPicPr>
            <a:picLocks noChangeAspect="1"/>
          </p:cNvPicPr>
          <p:nvPr/>
        </p:nvPicPr>
        <p:blipFill>
          <a:blip r:embed="rId2"/>
          <a:stretch>
            <a:fillRect/>
          </a:stretch>
        </p:blipFill>
        <p:spPr>
          <a:xfrm>
            <a:off x="3209328" y="531603"/>
            <a:ext cx="17965344" cy="12652794"/>
          </a:xfrm>
          <a:prstGeom prst="rect">
            <a:avLst/>
          </a:prstGeom>
          <a:ln w="12700">
            <a:miter lim="400000"/>
          </a:ln>
        </p:spPr>
      </p:pic>
      <p:sp>
        <p:nvSpPr>
          <p:cNvPr id="651" name="Muudatusi toetavad jõud"/>
          <p:cNvSpPr txBox="1"/>
          <p:nvPr/>
        </p:nvSpPr>
        <p:spPr>
          <a:xfrm>
            <a:off x="3511762" y="529113"/>
            <a:ext cx="5496458" cy="122675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4500"/>
              </a:lnSpc>
              <a:defRPr sz="3500" b="0" cap="all" spc="525" baseline="5714">
                <a:latin typeface="+mn-lt"/>
                <a:ea typeface="+mn-ea"/>
                <a:cs typeface="+mn-cs"/>
                <a:sym typeface="Helvetica Neue Medium"/>
              </a:defRPr>
            </a:lvl1pPr>
          </a:lstStyle>
          <a:p>
            <a:r>
              <a:t>Muudatusi toetavad jõud</a:t>
            </a:r>
          </a:p>
        </p:txBody>
      </p:sp>
      <p:sp>
        <p:nvSpPr>
          <p:cNvPr id="652" name="Muudatusi Takistavad jõud"/>
          <p:cNvSpPr txBox="1"/>
          <p:nvPr/>
        </p:nvSpPr>
        <p:spPr>
          <a:xfrm>
            <a:off x="15385829" y="529113"/>
            <a:ext cx="5496459" cy="122675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4500"/>
              </a:lnSpc>
              <a:defRPr sz="3500" b="0" cap="all" spc="525" baseline="5714">
                <a:latin typeface="+mn-lt"/>
                <a:ea typeface="+mn-ea"/>
                <a:cs typeface="+mn-cs"/>
                <a:sym typeface="Helvetica Neue Medium"/>
              </a:defRPr>
            </a:lvl1pPr>
          </a:lstStyle>
          <a:p>
            <a:r>
              <a:t>Muudatusi Takistavad jõud</a:t>
            </a:r>
          </a:p>
        </p:txBody>
      </p:sp>
      <p:sp>
        <p:nvSpPr>
          <p:cNvPr id="653" name="MUUDATUSE PROTSESS"/>
          <p:cNvSpPr txBox="1"/>
          <p:nvPr/>
        </p:nvSpPr>
        <p:spPr>
          <a:xfrm>
            <a:off x="10546929" y="6866668"/>
            <a:ext cx="3290143" cy="1221244"/>
          </a:xfrm>
          <a:prstGeom prst="rect">
            <a:avLst/>
          </a:prstGeom>
          <a:solidFill>
            <a:srgbClr val="04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4500"/>
              </a:lnSpc>
              <a:defRPr sz="3300" cap="all" spc="495" baseline="6060">
                <a:solidFill>
                  <a:srgbClr val="FFFFFF"/>
                </a:solidFill>
              </a:defRPr>
            </a:lvl1pPr>
          </a:lstStyle>
          <a:p>
            <a:r>
              <a:t>MUUDATUSE PROTSESS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 name="Image" descr="Image"/>
          <p:cNvPicPr>
            <a:picLocks noChangeAspect="1"/>
          </p:cNvPicPr>
          <p:nvPr/>
        </p:nvPicPr>
        <p:blipFill>
          <a:blip r:embed="rId2"/>
          <a:stretch>
            <a:fillRect/>
          </a:stretch>
        </p:blipFill>
        <p:spPr>
          <a:xfrm>
            <a:off x="3209328" y="531603"/>
            <a:ext cx="17965344" cy="12652794"/>
          </a:xfrm>
          <a:prstGeom prst="rect">
            <a:avLst/>
          </a:prstGeom>
          <a:ln w="12700">
            <a:miter lim="400000"/>
          </a:ln>
        </p:spPr>
      </p:pic>
      <p:sp>
        <p:nvSpPr>
          <p:cNvPr id="656" name="Muudatusi toetavad jõud"/>
          <p:cNvSpPr txBox="1"/>
          <p:nvPr/>
        </p:nvSpPr>
        <p:spPr>
          <a:xfrm>
            <a:off x="3511762" y="516223"/>
            <a:ext cx="5496458" cy="125253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4500"/>
              </a:lnSpc>
              <a:defRPr sz="3500" cap="all" spc="525" baseline="5714">
                <a:latin typeface="IBM Plex Sans"/>
                <a:ea typeface="IBM Plex Sans"/>
                <a:cs typeface="IBM Plex Sans"/>
                <a:sym typeface="IBM Plex Sans"/>
              </a:defRPr>
            </a:lvl1pPr>
          </a:lstStyle>
          <a:p>
            <a:r>
              <a:t>Muudatusi toetavad jõud</a:t>
            </a:r>
          </a:p>
        </p:txBody>
      </p:sp>
      <p:sp>
        <p:nvSpPr>
          <p:cNvPr id="657" name="Muudatusi Takistavad jõud"/>
          <p:cNvSpPr txBox="1"/>
          <p:nvPr/>
        </p:nvSpPr>
        <p:spPr>
          <a:xfrm>
            <a:off x="15385829" y="516223"/>
            <a:ext cx="5496459" cy="125253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4500"/>
              </a:lnSpc>
              <a:defRPr sz="3500" cap="all" spc="525" baseline="5714">
                <a:latin typeface="IBM Plex Sans"/>
                <a:ea typeface="IBM Plex Sans"/>
                <a:cs typeface="IBM Plex Sans"/>
                <a:sym typeface="IBM Plex Sans"/>
              </a:defRPr>
            </a:lvl1pPr>
          </a:lstStyle>
          <a:p>
            <a:r>
              <a:t>Muudatusi Takistavad jõud</a:t>
            </a:r>
          </a:p>
        </p:txBody>
      </p:sp>
      <p:sp>
        <p:nvSpPr>
          <p:cNvPr id="658" name="MUUDATUSE PROTSESS"/>
          <p:cNvSpPr txBox="1"/>
          <p:nvPr/>
        </p:nvSpPr>
        <p:spPr>
          <a:xfrm>
            <a:off x="10546929" y="6854515"/>
            <a:ext cx="3290143" cy="1245551"/>
          </a:xfrm>
          <a:prstGeom prst="rect">
            <a:avLst/>
          </a:prstGeom>
          <a:solidFill>
            <a:srgbClr val="047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ts val="4500"/>
              </a:lnSpc>
              <a:defRPr sz="3300" cap="all" spc="495" baseline="6060">
                <a:solidFill>
                  <a:srgbClr val="FFFFFF"/>
                </a:solidFill>
                <a:latin typeface="IBM Plex Sans"/>
                <a:ea typeface="IBM Plex Sans"/>
                <a:cs typeface="IBM Plex Sans"/>
                <a:sym typeface="IBM Plex Sans"/>
              </a:defRPr>
            </a:lvl1pPr>
          </a:lstStyle>
          <a:p>
            <a:r>
              <a:t>MUUDATUSE PROTSESS</a:t>
            </a:r>
          </a:p>
        </p:txBody>
      </p:sp>
      <p:sp>
        <p:nvSpPr>
          <p:cNvPr id="659" name="5"/>
          <p:cNvSpPr txBox="1"/>
          <p:nvPr/>
        </p:nvSpPr>
        <p:spPr>
          <a:xfrm>
            <a:off x="2640863" y="2504670"/>
            <a:ext cx="701041" cy="151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70000"/>
              </a:lnSpc>
              <a:defRPr sz="8400" spc="-420" baseline="2380">
                <a:solidFill>
                  <a:srgbClr val="00882B"/>
                </a:solidFill>
                <a:latin typeface="IBM Plex Sans"/>
                <a:ea typeface="IBM Plex Sans"/>
                <a:cs typeface="IBM Plex Sans"/>
                <a:sym typeface="IBM Plex Sans"/>
              </a:defRPr>
            </a:lvl1pPr>
          </a:lstStyle>
          <a:p>
            <a:r>
              <a:t>5</a:t>
            </a:r>
          </a:p>
        </p:txBody>
      </p:sp>
      <p:sp>
        <p:nvSpPr>
          <p:cNvPr id="660" name="2"/>
          <p:cNvSpPr txBox="1"/>
          <p:nvPr/>
        </p:nvSpPr>
        <p:spPr>
          <a:xfrm>
            <a:off x="2640863" y="5178459"/>
            <a:ext cx="701041" cy="151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70000"/>
              </a:lnSpc>
              <a:defRPr sz="8400" spc="-420" baseline="2380">
                <a:solidFill>
                  <a:srgbClr val="00882B"/>
                </a:solidFill>
                <a:latin typeface="IBM Plex Sans"/>
                <a:ea typeface="IBM Plex Sans"/>
                <a:cs typeface="IBM Plex Sans"/>
                <a:sym typeface="IBM Plex Sans"/>
              </a:defRPr>
            </a:lvl1pPr>
          </a:lstStyle>
          <a:p>
            <a:r>
              <a:t>2</a:t>
            </a:r>
          </a:p>
        </p:txBody>
      </p:sp>
      <p:sp>
        <p:nvSpPr>
          <p:cNvPr id="661" name="3"/>
          <p:cNvSpPr txBox="1"/>
          <p:nvPr/>
        </p:nvSpPr>
        <p:spPr>
          <a:xfrm>
            <a:off x="2640863" y="8075433"/>
            <a:ext cx="701041" cy="151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70000"/>
              </a:lnSpc>
              <a:defRPr sz="8400" spc="-420" baseline="2380">
                <a:solidFill>
                  <a:srgbClr val="00882B"/>
                </a:solidFill>
                <a:latin typeface="IBM Plex Sans"/>
                <a:ea typeface="IBM Plex Sans"/>
                <a:cs typeface="IBM Plex Sans"/>
                <a:sym typeface="IBM Plex Sans"/>
              </a:defRPr>
            </a:lvl1pPr>
          </a:lstStyle>
          <a:p>
            <a:r>
              <a:t>3</a:t>
            </a:r>
          </a:p>
        </p:txBody>
      </p:sp>
      <p:sp>
        <p:nvSpPr>
          <p:cNvPr id="662" name="1"/>
          <p:cNvSpPr txBox="1"/>
          <p:nvPr/>
        </p:nvSpPr>
        <p:spPr>
          <a:xfrm>
            <a:off x="2640863" y="10749562"/>
            <a:ext cx="701041" cy="151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70000"/>
              </a:lnSpc>
              <a:defRPr sz="8400" spc="-420" baseline="2380">
                <a:solidFill>
                  <a:srgbClr val="00882B"/>
                </a:solidFill>
                <a:latin typeface="IBM Plex Sans"/>
                <a:ea typeface="IBM Plex Sans"/>
                <a:cs typeface="IBM Plex Sans"/>
                <a:sym typeface="IBM Plex Sans"/>
              </a:defRPr>
            </a:lvl1pPr>
          </a:lstStyle>
          <a:p>
            <a:r>
              <a:t>1</a:t>
            </a:r>
          </a:p>
        </p:txBody>
      </p:sp>
      <p:sp>
        <p:nvSpPr>
          <p:cNvPr id="663" name="3"/>
          <p:cNvSpPr txBox="1"/>
          <p:nvPr/>
        </p:nvSpPr>
        <p:spPr>
          <a:xfrm>
            <a:off x="21072913" y="2504670"/>
            <a:ext cx="701041" cy="151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70000"/>
              </a:lnSpc>
              <a:defRPr sz="8400" spc="-420" baseline="2380">
                <a:solidFill>
                  <a:srgbClr val="C82506"/>
                </a:solidFill>
                <a:latin typeface="IBM Plex Sans"/>
                <a:ea typeface="IBM Plex Sans"/>
                <a:cs typeface="IBM Plex Sans"/>
                <a:sym typeface="IBM Plex Sans"/>
              </a:defRPr>
            </a:lvl1pPr>
          </a:lstStyle>
          <a:p>
            <a:r>
              <a:t>3</a:t>
            </a:r>
          </a:p>
        </p:txBody>
      </p:sp>
      <p:sp>
        <p:nvSpPr>
          <p:cNvPr id="664" name="4"/>
          <p:cNvSpPr txBox="1"/>
          <p:nvPr/>
        </p:nvSpPr>
        <p:spPr>
          <a:xfrm>
            <a:off x="21072913" y="5178459"/>
            <a:ext cx="701041" cy="151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70000"/>
              </a:lnSpc>
              <a:defRPr sz="8400" spc="-420" baseline="2380">
                <a:solidFill>
                  <a:srgbClr val="C82506"/>
                </a:solidFill>
                <a:latin typeface="IBM Plex Sans"/>
                <a:ea typeface="IBM Plex Sans"/>
                <a:cs typeface="IBM Plex Sans"/>
                <a:sym typeface="IBM Plex Sans"/>
              </a:defRPr>
            </a:lvl1pPr>
          </a:lstStyle>
          <a:p>
            <a:r>
              <a:t>4</a:t>
            </a:r>
          </a:p>
        </p:txBody>
      </p:sp>
      <p:sp>
        <p:nvSpPr>
          <p:cNvPr id="665" name="2"/>
          <p:cNvSpPr txBox="1"/>
          <p:nvPr/>
        </p:nvSpPr>
        <p:spPr>
          <a:xfrm>
            <a:off x="21072913" y="7852588"/>
            <a:ext cx="701041" cy="151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70000"/>
              </a:lnSpc>
              <a:defRPr sz="8400" spc="-420" baseline="2380">
                <a:solidFill>
                  <a:srgbClr val="C82506"/>
                </a:solidFill>
                <a:latin typeface="IBM Plex Sans"/>
                <a:ea typeface="IBM Plex Sans"/>
                <a:cs typeface="IBM Plex Sans"/>
                <a:sym typeface="IBM Plex Sans"/>
              </a:defRPr>
            </a:lvl1pPr>
          </a:lstStyle>
          <a:p>
            <a:r>
              <a:t>2</a:t>
            </a:r>
          </a:p>
        </p:txBody>
      </p:sp>
      <p:sp>
        <p:nvSpPr>
          <p:cNvPr id="666" name="2"/>
          <p:cNvSpPr txBox="1"/>
          <p:nvPr/>
        </p:nvSpPr>
        <p:spPr>
          <a:xfrm>
            <a:off x="21072913" y="10749562"/>
            <a:ext cx="701041" cy="151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70000"/>
              </a:lnSpc>
              <a:defRPr sz="8400" spc="-420" baseline="2380">
                <a:solidFill>
                  <a:srgbClr val="C82506"/>
                </a:solidFill>
                <a:latin typeface="IBM Plex Sans"/>
                <a:ea typeface="IBM Plex Sans"/>
                <a:cs typeface="IBM Plex Sans"/>
                <a:sym typeface="IBM Plex Sans"/>
              </a:defRPr>
            </a:lvl1pPr>
          </a:lstStyle>
          <a:p>
            <a:r>
              <a:t>2</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Miks näeme maailma erinevalt?"/>
          <p:cNvSpPr txBox="1">
            <a:spLocks noGrp="1"/>
          </p:cNvSpPr>
          <p:nvPr>
            <p:ph type="title"/>
          </p:nvPr>
        </p:nvSpPr>
        <p:spPr>
          <a:prstGeom prst="rect">
            <a:avLst/>
          </a:prstGeom>
        </p:spPr>
        <p:txBody>
          <a:bodyPr/>
          <a:lstStyle/>
          <a:p>
            <a:r>
              <a:t>Miks näeme maailma erinevalt?</a:t>
            </a:r>
          </a:p>
        </p:txBody>
      </p:sp>
      <p:sp>
        <p:nvSpPr>
          <p:cNvPr id="669" name="Meil on erinev informatsioon…"/>
          <p:cNvSpPr txBox="1">
            <a:spLocks noGrp="1"/>
          </p:cNvSpPr>
          <p:nvPr>
            <p:ph type="body" idx="1"/>
          </p:nvPr>
        </p:nvSpPr>
        <p:spPr>
          <a:prstGeom prst="rect">
            <a:avLst/>
          </a:prstGeom>
        </p:spPr>
        <p:txBody>
          <a:bodyPr/>
          <a:lstStyle/>
          <a:p>
            <a:r>
              <a:t>Meil on erinev informatsioon</a:t>
            </a:r>
          </a:p>
          <a:p>
            <a:r>
              <a:t>Me tõlgendame asju erinevalt</a:t>
            </a:r>
          </a:p>
          <a:p>
            <a:r>
              <a:t>Meie järeldused peegeldavad meie huve</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452"/>
        </a:solidFill>
        <a:effectLst/>
      </p:bgPr>
    </p:bg>
    <p:spTree>
      <p:nvGrpSpPr>
        <p:cNvPr id="1" name=""/>
        <p:cNvGrpSpPr/>
        <p:nvPr/>
      </p:nvGrpSpPr>
      <p:grpSpPr>
        <a:xfrm>
          <a:off x="0" y="0"/>
          <a:ext cx="0" cy="0"/>
          <a:chOff x="0" y="0"/>
          <a:chExt cx="0" cy="0"/>
        </a:xfrm>
      </p:grpSpPr>
      <p:sp>
        <p:nvSpPr>
          <p:cNvPr id="671" name="Vastuseis muudatustele"/>
          <p:cNvSpPr txBox="1">
            <a:spLocks noGrp="1"/>
          </p:cNvSpPr>
          <p:nvPr>
            <p:ph type="title"/>
          </p:nvPr>
        </p:nvSpPr>
        <p:spPr>
          <a:xfrm>
            <a:off x="1381669" y="516361"/>
            <a:ext cx="21620662" cy="3036095"/>
          </a:xfrm>
          <a:prstGeom prst="rect">
            <a:avLst/>
          </a:prstGeom>
        </p:spPr>
        <p:txBody>
          <a:bodyPr/>
          <a:lstStyle>
            <a:lvl1pPr algn="l">
              <a:defRPr b="1">
                <a:solidFill>
                  <a:srgbClr val="FFFFFF"/>
                </a:solidFill>
                <a:latin typeface="IBM Plex Sans"/>
                <a:ea typeface="IBM Plex Sans"/>
                <a:cs typeface="IBM Plex Sans"/>
                <a:sym typeface="IBM Plex Sans"/>
              </a:defRPr>
            </a:lvl1pPr>
          </a:lstStyle>
          <a:p>
            <a:r>
              <a:t>Vastuseis muudatustele</a:t>
            </a:r>
          </a:p>
        </p:txBody>
      </p:sp>
      <p:sp>
        <p:nvSpPr>
          <p:cNvPr id="672" name="Individuaalne vastuseis muudatustele…"/>
          <p:cNvSpPr txBox="1">
            <a:spLocks noGrp="1"/>
          </p:cNvSpPr>
          <p:nvPr>
            <p:ph type="body" idx="1"/>
          </p:nvPr>
        </p:nvSpPr>
        <p:spPr>
          <a:xfrm>
            <a:off x="1381669" y="4294683"/>
            <a:ext cx="18614878" cy="8189021"/>
          </a:xfrm>
          <a:prstGeom prst="rect">
            <a:avLst/>
          </a:prstGeom>
        </p:spPr>
        <p:txBody>
          <a:bodyPr anchor="t"/>
          <a:lstStyle/>
          <a:p>
            <a:pPr marL="0" indent="0">
              <a:spcBef>
                <a:spcPts val="2000"/>
              </a:spcBef>
              <a:buSzTx/>
              <a:buNone/>
              <a:defRPr sz="8000">
                <a:solidFill>
                  <a:srgbClr val="FFFFFF"/>
                </a:solidFill>
                <a:latin typeface="IBM Plex Sans"/>
                <a:ea typeface="IBM Plex Sans"/>
                <a:cs typeface="IBM Plex Sans"/>
                <a:sym typeface="IBM Plex Sans"/>
              </a:defRPr>
            </a:pPr>
            <a:r>
              <a:t>Individuaalne vastuseis muudatustele</a:t>
            </a:r>
          </a:p>
          <a:p>
            <a:pPr marL="0" lvl="2" indent="457200">
              <a:spcBef>
                <a:spcPts val="2000"/>
              </a:spcBef>
              <a:buSzTx/>
              <a:buNone/>
              <a:defRPr sz="8000">
                <a:solidFill>
                  <a:srgbClr val="FFFFFF"/>
                </a:solidFill>
                <a:latin typeface="IBM Plex Sans"/>
                <a:ea typeface="IBM Plex Sans"/>
                <a:cs typeface="IBM Plex Sans"/>
                <a:sym typeface="IBM Plex Sans"/>
              </a:defRPr>
            </a:pPr>
            <a:r>
              <a:t>Ratsionaalne vs irratsionaalne</a:t>
            </a:r>
          </a:p>
          <a:p>
            <a:pPr marL="0" lvl="2" indent="457200">
              <a:spcBef>
                <a:spcPts val="2000"/>
              </a:spcBef>
              <a:buSzTx/>
              <a:buNone/>
              <a:defRPr sz="8000">
                <a:solidFill>
                  <a:srgbClr val="FFFFFF"/>
                </a:solidFill>
                <a:latin typeface="IBM Plex Sans"/>
                <a:ea typeface="IBM Plex Sans"/>
                <a:cs typeface="IBM Plex Sans"/>
                <a:sym typeface="IBM Plex Sans"/>
              </a:defRPr>
            </a:pPr>
            <a:r>
              <a:t>Põhjendatud vs põhjendamatu</a:t>
            </a:r>
          </a:p>
          <a:p>
            <a:pPr marL="0" lvl="2" indent="457200">
              <a:spcBef>
                <a:spcPts val="2000"/>
              </a:spcBef>
              <a:buSzTx/>
              <a:buNone/>
              <a:defRPr sz="8000">
                <a:solidFill>
                  <a:srgbClr val="FFFFFF"/>
                </a:solidFill>
                <a:latin typeface="IBM Plex Sans"/>
                <a:ea typeface="IBM Plex Sans"/>
                <a:cs typeface="IBM Plex Sans"/>
                <a:sym typeface="IBM Plex Sans"/>
              </a:defRPr>
            </a:pPr>
            <a:r>
              <a:t>Avalik vs varjatud</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452"/>
        </a:solidFill>
        <a:effectLst/>
      </p:bgPr>
    </p:bg>
    <p:spTree>
      <p:nvGrpSpPr>
        <p:cNvPr id="1" name=""/>
        <p:cNvGrpSpPr/>
        <p:nvPr/>
      </p:nvGrpSpPr>
      <p:grpSpPr>
        <a:xfrm>
          <a:off x="0" y="0"/>
          <a:ext cx="0" cy="0"/>
          <a:chOff x="0" y="0"/>
          <a:chExt cx="0" cy="0"/>
        </a:xfrm>
      </p:grpSpPr>
      <p:sp>
        <p:nvSpPr>
          <p:cNvPr id="674" name="Põhjendamatu vastuseis"/>
          <p:cNvSpPr txBox="1">
            <a:spLocks noGrp="1"/>
          </p:cNvSpPr>
          <p:nvPr>
            <p:ph type="title"/>
          </p:nvPr>
        </p:nvSpPr>
        <p:spPr>
          <a:xfrm>
            <a:off x="1381669" y="516361"/>
            <a:ext cx="21620662" cy="3036095"/>
          </a:xfrm>
          <a:prstGeom prst="rect">
            <a:avLst/>
          </a:prstGeom>
        </p:spPr>
        <p:txBody>
          <a:bodyPr/>
          <a:lstStyle>
            <a:lvl1pPr algn="l">
              <a:defRPr b="1">
                <a:solidFill>
                  <a:srgbClr val="FFFFFF"/>
                </a:solidFill>
                <a:latin typeface="IBM Plex Sans"/>
                <a:ea typeface="IBM Plex Sans"/>
                <a:cs typeface="IBM Plex Sans"/>
                <a:sym typeface="IBM Plex Sans"/>
              </a:defRPr>
            </a:lvl1pPr>
          </a:lstStyle>
          <a:p>
            <a:r>
              <a:t>Põhjendamatu vastuseis</a:t>
            </a:r>
          </a:p>
        </p:txBody>
      </p:sp>
      <p:sp>
        <p:nvSpPr>
          <p:cNvPr id="675" name="Hirm tundmatu ees…"/>
          <p:cNvSpPr txBox="1">
            <a:spLocks noGrp="1"/>
          </p:cNvSpPr>
          <p:nvPr>
            <p:ph type="body" idx="1"/>
          </p:nvPr>
        </p:nvSpPr>
        <p:spPr>
          <a:xfrm>
            <a:off x="1381669" y="4294683"/>
            <a:ext cx="18614878" cy="8189021"/>
          </a:xfrm>
          <a:prstGeom prst="rect">
            <a:avLst/>
          </a:prstGeom>
        </p:spPr>
        <p:txBody>
          <a:bodyPr anchor="t"/>
          <a:lstStyle/>
          <a:p>
            <a:pPr marL="0" indent="0" defTabSz="722947">
              <a:spcBef>
                <a:spcPts val="1700"/>
              </a:spcBef>
              <a:buSzTx/>
              <a:buNone/>
              <a:defRPr sz="7040">
                <a:solidFill>
                  <a:srgbClr val="FFFFFF"/>
                </a:solidFill>
                <a:latin typeface="IBM Plex Sans"/>
                <a:ea typeface="IBM Plex Sans"/>
                <a:cs typeface="IBM Plex Sans"/>
                <a:sym typeface="IBM Plex Sans"/>
              </a:defRPr>
            </a:pPr>
            <a:r>
              <a:t>Hirm tundmatu ees</a:t>
            </a:r>
          </a:p>
          <a:p>
            <a:pPr marL="0" indent="0" defTabSz="722947">
              <a:spcBef>
                <a:spcPts val="1700"/>
              </a:spcBef>
              <a:buSzTx/>
              <a:buNone/>
              <a:defRPr sz="7040">
                <a:solidFill>
                  <a:srgbClr val="FFFFFF"/>
                </a:solidFill>
                <a:latin typeface="IBM Plex Sans"/>
                <a:ea typeface="IBM Plex Sans"/>
                <a:cs typeface="IBM Plex Sans"/>
                <a:sym typeface="IBM Plex Sans"/>
              </a:defRPr>
            </a:pPr>
            <a:r>
              <a:t>Hirm isikliku läbikukkumise ees</a:t>
            </a:r>
          </a:p>
          <a:p>
            <a:pPr marL="0" indent="0" defTabSz="722947">
              <a:spcBef>
                <a:spcPts val="1700"/>
              </a:spcBef>
              <a:buSzTx/>
              <a:buNone/>
              <a:defRPr sz="7040">
                <a:solidFill>
                  <a:srgbClr val="FFFFFF"/>
                </a:solidFill>
                <a:latin typeface="IBM Plex Sans"/>
                <a:ea typeface="IBM Plex Sans"/>
                <a:cs typeface="IBM Plex Sans"/>
                <a:sym typeface="IBM Plex Sans"/>
              </a:defRPr>
            </a:pPr>
            <a:r>
              <a:t>Hirm näida ebakompetente</a:t>
            </a:r>
          </a:p>
          <a:p>
            <a:pPr marL="0" indent="0" defTabSz="722947">
              <a:spcBef>
                <a:spcPts val="1700"/>
              </a:spcBef>
              <a:buSzTx/>
              <a:buNone/>
              <a:defRPr sz="7040">
                <a:solidFill>
                  <a:srgbClr val="FFFFFF"/>
                </a:solidFill>
                <a:latin typeface="IBM Plex Sans"/>
                <a:ea typeface="IBM Plex Sans"/>
                <a:cs typeface="IBM Plex Sans"/>
                <a:sym typeface="IBM Plex Sans"/>
              </a:defRPr>
            </a:pPr>
            <a:r>
              <a:t>Hirm kontrolli kaotamise ees</a:t>
            </a:r>
          </a:p>
          <a:p>
            <a:pPr marL="0" indent="0" defTabSz="722947">
              <a:spcBef>
                <a:spcPts val="1700"/>
              </a:spcBef>
              <a:buSzTx/>
              <a:buNone/>
              <a:defRPr sz="7040">
                <a:solidFill>
                  <a:srgbClr val="FFFFFF"/>
                </a:solidFill>
                <a:latin typeface="IBM Plex Sans"/>
                <a:ea typeface="IBM Plex Sans"/>
                <a:cs typeface="IBM Plex Sans"/>
                <a:sym typeface="IBM Plex Sans"/>
              </a:defRPr>
            </a:pPr>
            <a:r>
              <a:t>Oht väärtustele ja põhimõtetele</a:t>
            </a:r>
          </a:p>
          <a:p>
            <a:pPr marL="0" indent="0" defTabSz="722947">
              <a:spcBef>
                <a:spcPts val="1700"/>
              </a:spcBef>
              <a:buSzTx/>
              <a:buNone/>
              <a:defRPr sz="7040">
                <a:solidFill>
                  <a:srgbClr val="FFFFFF"/>
                </a:solidFill>
                <a:latin typeface="IBM Plex Sans"/>
                <a:ea typeface="IBM Plex Sans"/>
                <a:cs typeface="IBM Plex Sans"/>
                <a:sym typeface="IBM Plex Sans"/>
              </a:defRPr>
            </a:pPr>
            <a:r>
              <a:t>Oht kaotada oma positsiooni</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452"/>
        </a:solidFill>
        <a:effectLst/>
      </p:bgPr>
    </p:bg>
    <p:spTree>
      <p:nvGrpSpPr>
        <p:cNvPr id="1" name=""/>
        <p:cNvGrpSpPr/>
        <p:nvPr/>
      </p:nvGrpSpPr>
      <p:grpSpPr>
        <a:xfrm>
          <a:off x="0" y="0"/>
          <a:ext cx="0" cy="0"/>
          <a:chOff x="0" y="0"/>
          <a:chExt cx="0" cy="0"/>
        </a:xfrm>
      </p:grpSpPr>
      <p:sp>
        <p:nvSpPr>
          <p:cNvPr id="677" name="Põhjendatud vastuseis"/>
          <p:cNvSpPr txBox="1">
            <a:spLocks noGrp="1"/>
          </p:cNvSpPr>
          <p:nvPr>
            <p:ph type="title"/>
          </p:nvPr>
        </p:nvSpPr>
        <p:spPr>
          <a:xfrm>
            <a:off x="1381669" y="516361"/>
            <a:ext cx="21620662" cy="3036095"/>
          </a:xfrm>
          <a:prstGeom prst="rect">
            <a:avLst/>
          </a:prstGeom>
        </p:spPr>
        <p:txBody>
          <a:bodyPr/>
          <a:lstStyle>
            <a:lvl1pPr algn="l">
              <a:defRPr b="1">
                <a:solidFill>
                  <a:srgbClr val="FFFFFF"/>
                </a:solidFill>
                <a:latin typeface="IBM Plex Sans"/>
                <a:ea typeface="IBM Plex Sans"/>
                <a:cs typeface="IBM Plex Sans"/>
                <a:sym typeface="IBM Plex Sans"/>
              </a:defRPr>
            </a:lvl1pPr>
          </a:lstStyle>
          <a:p>
            <a:r>
              <a:t>Põhjendatud vastuseis</a:t>
            </a:r>
          </a:p>
        </p:txBody>
      </p:sp>
      <p:sp>
        <p:nvSpPr>
          <p:cNvPr id="678" name="Muudatus võib tuua kaasa töökoormuse kasvu…"/>
          <p:cNvSpPr txBox="1">
            <a:spLocks noGrp="1"/>
          </p:cNvSpPr>
          <p:nvPr>
            <p:ph type="body" idx="1"/>
          </p:nvPr>
        </p:nvSpPr>
        <p:spPr>
          <a:xfrm>
            <a:off x="1381669" y="4294683"/>
            <a:ext cx="21811920" cy="8189021"/>
          </a:xfrm>
          <a:prstGeom prst="rect">
            <a:avLst/>
          </a:prstGeom>
        </p:spPr>
        <p:txBody>
          <a:bodyPr anchor="t"/>
          <a:lstStyle/>
          <a:p>
            <a:pPr marL="0" indent="0" defTabSz="731162">
              <a:spcBef>
                <a:spcPts val="1700"/>
              </a:spcBef>
              <a:buSzTx/>
              <a:buNone/>
              <a:defRPr sz="7119">
                <a:solidFill>
                  <a:srgbClr val="FFFFFF"/>
                </a:solidFill>
                <a:latin typeface="IBM Plex Sans"/>
                <a:ea typeface="IBM Plex Sans"/>
                <a:cs typeface="IBM Plex Sans"/>
                <a:sym typeface="IBM Plex Sans"/>
              </a:defRPr>
            </a:pPr>
            <a:r>
              <a:t>Muudatus võib tuua kaasa töökoormuse kasvu</a:t>
            </a:r>
          </a:p>
          <a:p>
            <a:pPr marL="0" indent="0" defTabSz="731162">
              <a:spcBef>
                <a:spcPts val="1700"/>
              </a:spcBef>
              <a:buSzTx/>
              <a:buNone/>
              <a:defRPr sz="7119">
                <a:solidFill>
                  <a:srgbClr val="FFFFFF"/>
                </a:solidFill>
                <a:latin typeface="IBM Plex Sans"/>
                <a:ea typeface="IBM Plex Sans"/>
                <a:cs typeface="IBM Plex Sans"/>
                <a:sym typeface="IBM Plex Sans"/>
              </a:defRPr>
            </a:pPr>
            <a:r>
              <a:t>Töökoht ei pruugi olla enam kindel</a:t>
            </a:r>
          </a:p>
          <a:p>
            <a:pPr marL="0" indent="0" defTabSz="731162">
              <a:spcBef>
                <a:spcPts val="1700"/>
              </a:spcBef>
              <a:buSzTx/>
              <a:buNone/>
              <a:defRPr sz="7119">
                <a:solidFill>
                  <a:srgbClr val="FFFFFF"/>
                </a:solidFill>
                <a:latin typeface="IBM Plex Sans"/>
                <a:ea typeface="IBM Plex Sans"/>
                <a:cs typeface="IBM Plex Sans"/>
                <a:sym typeface="IBM Plex Sans"/>
              </a:defRPr>
            </a:pPr>
            <a:r>
              <a:t>Muudatus võib mõjuda töötaja võrgustikele kahjulikult</a:t>
            </a:r>
          </a:p>
          <a:p>
            <a:pPr marL="0" indent="0" defTabSz="731162">
              <a:spcBef>
                <a:spcPts val="1700"/>
              </a:spcBef>
              <a:buSzTx/>
              <a:buNone/>
              <a:defRPr sz="7119">
                <a:solidFill>
                  <a:srgbClr val="FFFFFF"/>
                </a:solidFill>
                <a:latin typeface="IBM Plex Sans"/>
                <a:ea typeface="IBM Plex Sans"/>
                <a:cs typeface="IBM Plex Sans"/>
                <a:sym typeface="IBM Plex Sans"/>
              </a:defRPr>
            </a:pPr>
            <a:r>
              <a:t>Muudatuste elluviimiseks pole piisavalt ressursse</a:t>
            </a:r>
          </a:p>
          <a:p>
            <a:pPr marL="0" indent="0" defTabSz="731162">
              <a:spcBef>
                <a:spcPts val="1700"/>
              </a:spcBef>
              <a:buSzTx/>
              <a:buNone/>
              <a:defRPr sz="7119">
                <a:solidFill>
                  <a:srgbClr val="FFFFFF"/>
                </a:solidFill>
                <a:latin typeface="IBM Plex Sans"/>
                <a:ea typeface="IBM Plex Sans"/>
                <a:cs typeface="IBM Plex Sans"/>
                <a:sym typeface="IBM Plex Sans"/>
              </a:defRPr>
            </a:pPr>
            <a:r>
              <a:t>Ei mõisteta muudatuste elluviimise vajadust</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hueOff val="114395"/>
            <a:lumOff val="-24975"/>
          </a:schemeClr>
        </a:solidFill>
        <a:effectLst/>
      </p:bgPr>
    </p:bg>
    <p:spTree>
      <p:nvGrpSpPr>
        <p:cNvPr id="1" name=""/>
        <p:cNvGrpSpPr/>
        <p:nvPr/>
      </p:nvGrpSpPr>
      <p:grpSpPr>
        <a:xfrm>
          <a:off x="0" y="0"/>
          <a:ext cx="0" cy="0"/>
          <a:chOff x="0" y="0"/>
          <a:chExt cx="0" cy="0"/>
        </a:xfrm>
      </p:grpSpPr>
      <p:sp>
        <p:nvSpPr>
          <p:cNvPr id="680" name="Suhtlemisstiilid"/>
          <p:cNvSpPr txBox="1">
            <a:spLocks noGrp="1"/>
          </p:cNvSpPr>
          <p:nvPr>
            <p:ph type="title"/>
          </p:nvPr>
        </p:nvSpPr>
        <p:spPr>
          <a:xfrm>
            <a:off x="3031982" y="1028699"/>
            <a:ext cx="17977136" cy="2732486"/>
          </a:xfrm>
          <a:prstGeom prst="rect">
            <a:avLst/>
          </a:prstGeom>
        </p:spPr>
        <p:txBody>
          <a:bodyPr/>
          <a:lstStyle>
            <a:lvl1pPr>
              <a:defRPr>
                <a:solidFill>
                  <a:srgbClr val="FFFFFF"/>
                </a:solidFill>
              </a:defRPr>
            </a:lvl1pPr>
          </a:lstStyle>
          <a:p>
            <a:r>
              <a:t>Suhtlemisstiilid</a:t>
            </a:r>
          </a:p>
        </p:txBody>
      </p:sp>
      <p:graphicFrame>
        <p:nvGraphicFramePr>
          <p:cNvPr id="681" name="Table"/>
          <p:cNvGraphicFramePr/>
          <p:nvPr/>
        </p:nvGraphicFramePr>
        <p:xfrm>
          <a:off x="3127653" y="4205704"/>
          <a:ext cx="17438686" cy="7958574"/>
        </p:xfrm>
        <a:graphic>
          <a:graphicData uri="http://schemas.openxmlformats.org/drawingml/2006/table">
            <a:tbl>
              <a:tblPr>
                <a:tableStyleId>{4C3C2611-4C71-4FC5-86AE-919BDF0F9419}</a:tableStyleId>
              </a:tblPr>
              <a:tblGrid>
                <a:gridCol w="4528732">
                  <a:extLst>
                    <a:ext uri="{9D8B030D-6E8A-4147-A177-3AD203B41FA5}">
                      <a16:colId xmlns:a16="http://schemas.microsoft.com/office/drawing/2014/main" val="20000"/>
                    </a:ext>
                  </a:extLst>
                </a:gridCol>
                <a:gridCol w="6675345">
                  <a:extLst>
                    <a:ext uri="{9D8B030D-6E8A-4147-A177-3AD203B41FA5}">
                      <a16:colId xmlns:a16="http://schemas.microsoft.com/office/drawing/2014/main" val="20001"/>
                    </a:ext>
                  </a:extLst>
                </a:gridCol>
                <a:gridCol w="6234609">
                  <a:extLst>
                    <a:ext uri="{9D8B030D-6E8A-4147-A177-3AD203B41FA5}">
                      <a16:colId xmlns:a16="http://schemas.microsoft.com/office/drawing/2014/main" val="20002"/>
                    </a:ext>
                  </a:extLst>
                </a:gridCol>
              </a:tblGrid>
              <a:tr h="2652858">
                <a:tc>
                  <a:txBody>
                    <a:bodyPr/>
                    <a:lstStyle/>
                    <a:p>
                      <a:pPr defTabSz="914400">
                        <a:defRPr sz="1800"/>
                      </a:pPr>
                      <a:r>
                        <a:rPr sz="2900" i="1">
                          <a:solidFill>
                            <a:srgbClr val="FFFFFF"/>
                          </a:solidFill>
                          <a:latin typeface="IBM Plex Sans"/>
                          <a:ea typeface="IBM Plex Sans"/>
                          <a:cs typeface="IBM Plex Sans"/>
                          <a:sym typeface="IBM Plex Sans"/>
                        </a:rPr>
                        <a:t>avatud kommunikatsioon</a:t>
                      </a:r>
                    </a:p>
                  </a:txBody>
                  <a:tcPr marL="50800" marR="50800" marT="50800" marB="50800" anchor="ctr" horzOverflow="overflow">
                    <a:lnR w="12700">
                      <a:solidFill>
                        <a:srgbClr val="B8B8B8"/>
                      </a:solidFill>
                      <a:miter lim="400000"/>
                    </a:lnR>
                    <a:solidFill>
                      <a:schemeClr val="accent1">
                        <a:hueOff val="114395"/>
                        <a:lumOff val="-24975"/>
                      </a:schemeClr>
                    </a:solidFill>
                  </a:tcPr>
                </a:tc>
                <a:tc>
                  <a:txBody>
                    <a:bodyPr/>
                    <a:lstStyle/>
                    <a:p>
                      <a:pPr defTabSz="914400">
                        <a:defRPr sz="3000" b="1">
                          <a:solidFill>
                            <a:srgbClr val="FFFFFF"/>
                          </a:solidFill>
                          <a:latin typeface="IBM Plex Sans"/>
                          <a:ea typeface="IBM Plex Sans"/>
                          <a:cs typeface="IBM Plex Sans"/>
                          <a:sym typeface="IBM Plex Sans"/>
                        </a:defRPr>
                      </a:pPr>
                      <a:r>
                        <a:t>Avalikult agressiivne käitumine</a:t>
                      </a:r>
                    </a:p>
                    <a:p>
                      <a:pPr defTabSz="914400">
                        <a:defRPr sz="3000">
                          <a:solidFill>
                            <a:srgbClr val="FFFFFF"/>
                          </a:solidFill>
                          <a:latin typeface="IBM Plex Sans"/>
                          <a:ea typeface="IBM Plex Sans"/>
                          <a:cs typeface="IBM Plex Sans"/>
                          <a:sym typeface="IBM Plex Sans"/>
                        </a:defRPr>
                      </a:pPr>
                      <a:r>
                        <a:t>rõhutan, et minu õigused ja kohustused on kõige tähtsamad</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chemeClr val="accent1">
                        <a:hueOff val="114395"/>
                        <a:lumOff val="-24975"/>
                      </a:schemeClr>
                    </a:solidFill>
                  </a:tcPr>
                </a:tc>
                <a:tc>
                  <a:txBody>
                    <a:bodyPr/>
                    <a:lstStyle/>
                    <a:p>
                      <a:pPr defTabSz="914400">
                        <a:defRPr sz="3000" b="1">
                          <a:solidFill>
                            <a:srgbClr val="FFFFFF"/>
                          </a:solidFill>
                          <a:latin typeface="IBM Plex Sans"/>
                          <a:ea typeface="IBM Plex Sans"/>
                          <a:cs typeface="IBM Plex Sans"/>
                          <a:sym typeface="IBM Plex Sans"/>
                        </a:defRPr>
                      </a:pPr>
                      <a:r>
                        <a:t>Kehtestav käitumine</a:t>
                      </a:r>
                    </a:p>
                    <a:p>
                      <a:pPr defTabSz="914400">
                        <a:defRPr sz="3000">
                          <a:solidFill>
                            <a:srgbClr val="FFFFFF"/>
                          </a:solidFill>
                          <a:latin typeface="IBM Plex Sans"/>
                          <a:ea typeface="IBM Plex Sans"/>
                          <a:cs typeface="IBM Plex Sans"/>
                          <a:sym typeface="IBM Plex Sans"/>
                        </a:defRPr>
                      </a:pPr>
                      <a:r>
                        <a:t>väljendan selgelt, et meil mõlemal on õigused ja kohustused</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chemeClr val="accent1">
                        <a:hueOff val="114395"/>
                        <a:lumOff val="-24975"/>
                      </a:schemeClr>
                    </a:solidFill>
                  </a:tcPr>
                </a:tc>
                <a:extLst>
                  <a:ext uri="{0D108BD9-81ED-4DB2-BD59-A6C34878D82A}">
                    <a16:rowId xmlns:a16="http://schemas.microsoft.com/office/drawing/2014/main" val="10000"/>
                  </a:ext>
                </a:extLst>
              </a:tr>
              <a:tr h="2652858">
                <a:tc>
                  <a:txBody>
                    <a:bodyPr/>
                    <a:lstStyle/>
                    <a:p>
                      <a:pPr defTabSz="914400">
                        <a:defRPr sz="1800"/>
                      </a:pPr>
                      <a:r>
                        <a:rPr sz="2900" i="1">
                          <a:solidFill>
                            <a:srgbClr val="FFFFFF"/>
                          </a:solidFill>
                          <a:latin typeface="IBM Plex Sans"/>
                          <a:ea typeface="IBM Plex Sans"/>
                          <a:cs typeface="IBM Plex Sans"/>
                          <a:sym typeface="IBM Plex Sans"/>
                        </a:rPr>
                        <a:t>varjatud kommunikatsioon</a:t>
                      </a:r>
                    </a:p>
                  </a:txBody>
                  <a:tcPr marL="50800" marR="50800" marT="50800" marB="50800" anchor="ctr" horzOverflow="overflow">
                    <a:lnR w="12700">
                      <a:solidFill>
                        <a:srgbClr val="B8B8B8"/>
                      </a:solidFill>
                      <a:miter lim="400000"/>
                    </a:lnR>
                    <a:solidFill>
                      <a:schemeClr val="accent1">
                        <a:hueOff val="114395"/>
                        <a:lumOff val="-24975"/>
                      </a:schemeClr>
                    </a:solidFill>
                  </a:tcPr>
                </a:tc>
                <a:tc>
                  <a:txBody>
                    <a:bodyPr/>
                    <a:lstStyle/>
                    <a:p>
                      <a:pPr defTabSz="914400">
                        <a:defRPr sz="3000" b="1">
                          <a:solidFill>
                            <a:srgbClr val="FFFFFF"/>
                          </a:solidFill>
                          <a:latin typeface="IBM Plex Sans"/>
                          <a:ea typeface="IBM Plex Sans"/>
                          <a:cs typeface="IBM Plex Sans"/>
                          <a:sym typeface="IBM Plex Sans"/>
                        </a:defRPr>
                      </a:pPr>
                      <a:r>
                        <a:t>Varjatud agressiivne käitumine</a:t>
                      </a:r>
                    </a:p>
                    <a:p>
                      <a:pPr defTabSz="914400">
                        <a:defRPr sz="3000">
                          <a:solidFill>
                            <a:srgbClr val="FFFFFF"/>
                          </a:solidFill>
                          <a:latin typeface="IBM Plex Sans"/>
                          <a:ea typeface="IBM Plex Sans"/>
                          <a:cs typeface="IBM Plex Sans"/>
                          <a:sym typeface="IBM Plex Sans"/>
                        </a:defRPr>
                      </a:pPr>
                      <a:r>
                        <a:t>tagan kavaldades, et minu õigused ja vajadused domineeriksid</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chemeClr val="accent1">
                        <a:hueOff val="114395"/>
                        <a:lumOff val="-24975"/>
                      </a:schemeClr>
                    </a:solidFill>
                  </a:tcPr>
                </a:tc>
                <a:tc>
                  <a:txBody>
                    <a:bodyPr/>
                    <a:lstStyle/>
                    <a:p>
                      <a:pPr defTabSz="914400">
                        <a:defRPr sz="3000" b="1">
                          <a:solidFill>
                            <a:srgbClr val="FFFFFF"/>
                          </a:solidFill>
                          <a:latin typeface="IBM Plex Sans"/>
                          <a:ea typeface="IBM Plex Sans"/>
                          <a:cs typeface="IBM Plex Sans"/>
                          <a:sym typeface="IBM Plex Sans"/>
                        </a:defRPr>
                      </a:pPr>
                      <a:r>
                        <a:t>Passiivne käitumine</a:t>
                      </a:r>
                    </a:p>
                    <a:p>
                      <a:pPr defTabSz="914400">
                        <a:defRPr sz="3000">
                          <a:solidFill>
                            <a:srgbClr val="FFFFFF"/>
                          </a:solidFill>
                          <a:latin typeface="IBM Plex Sans"/>
                          <a:ea typeface="IBM Plex Sans"/>
                          <a:cs typeface="IBM Plex Sans"/>
                          <a:sym typeface="IBM Plex Sans"/>
                        </a:defRPr>
                      </a:pPr>
                      <a:r>
                        <a:t>teiste õigused ja vajadused on minu omadest tähtsamad</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chemeClr val="accent1">
                        <a:hueOff val="114395"/>
                        <a:lumOff val="-24975"/>
                      </a:schemeClr>
                    </a:solidFill>
                  </a:tcPr>
                </a:tc>
                <a:extLst>
                  <a:ext uri="{0D108BD9-81ED-4DB2-BD59-A6C34878D82A}">
                    <a16:rowId xmlns:a16="http://schemas.microsoft.com/office/drawing/2014/main" val="10001"/>
                  </a:ext>
                </a:extLst>
              </a:tr>
              <a:tr h="2652858">
                <a:tc>
                  <a:txBody>
                    <a:bodyPr/>
                    <a:lstStyle/>
                    <a:p>
                      <a:pPr defTabSz="914400">
                        <a:defRPr sz="2800">
                          <a:latin typeface="IBM Plex Sans"/>
                          <a:ea typeface="IBM Plex Sans"/>
                          <a:cs typeface="IBM Plex Sans"/>
                          <a:sym typeface="IBM Plex Sans"/>
                        </a:defRPr>
                      </a:pPr>
                      <a:endParaRPr/>
                    </a:p>
                  </a:txBody>
                  <a:tcPr marL="50800" marR="50800" marT="50800" marB="50800" anchor="ctr" horzOverflow="overflow">
                    <a:solidFill>
                      <a:schemeClr val="accent1">
                        <a:hueOff val="114395"/>
                        <a:lumOff val="-24975"/>
                      </a:schemeClr>
                    </a:solidFill>
                  </a:tcPr>
                </a:tc>
                <a:tc>
                  <a:txBody>
                    <a:bodyPr/>
                    <a:lstStyle/>
                    <a:p>
                      <a:pPr defTabSz="914400">
                        <a:defRPr sz="1800"/>
                      </a:pPr>
                      <a:r>
                        <a:rPr sz="2900" i="1">
                          <a:solidFill>
                            <a:srgbClr val="FFFFFF"/>
                          </a:solidFill>
                          <a:latin typeface="IBM Plex Sans"/>
                          <a:ea typeface="IBM Plex Sans"/>
                          <a:cs typeface="IBM Plex Sans"/>
                          <a:sym typeface="IBM Plex Sans"/>
                        </a:rPr>
                        <a:t>teistega arvestamine madal</a:t>
                      </a:r>
                    </a:p>
                  </a:txBody>
                  <a:tcPr marL="50800" marR="50800" marT="50800" marB="50800" anchor="ctr" horzOverflow="overflow">
                    <a:lnT w="12700">
                      <a:solidFill>
                        <a:srgbClr val="B8B8B8"/>
                      </a:solidFill>
                      <a:miter lim="400000"/>
                    </a:lnT>
                    <a:solidFill>
                      <a:schemeClr val="accent1">
                        <a:hueOff val="114395"/>
                        <a:lumOff val="-24975"/>
                      </a:schemeClr>
                    </a:solidFill>
                  </a:tcPr>
                </a:tc>
                <a:tc>
                  <a:txBody>
                    <a:bodyPr/>
                    <a:lstStyle/>
                    <a:p>
                      <a:pPr defTabSz="914400">
                        <a:defRPr sz="1800"/>
                      </a:pPr>
                      <a:r>
                        <a:rPr sz="2900" i="1">
                          <a:solidFill>
                            <a:srgbClr val="FFFFFF"/>
                          </a:solidFill>
                          <a:latin typeface="IBM Plex Sans"/>
                          <a:ea typeface="IBM Plex Sans"/>
                          <a:cs typeface="IBM Plex Sans"/>
                          <a:sym typeface="IBM Plex Sans"/>
                        </a:rPr>
                        <a:t>teistega arvestamine kõrge</a:t>
                      </a:r>
                    </a:p>
                  </a:txBody>
                  <a:tcPr marL="50800" marR="50800" marT="50800" marB="50800" anchor="ctr" horzOverflow="overflow">
                    <a:lnT w="12700">
                      <a:solidFill>
                        <a:srgbClr val="B8B8B8"/>
                      </a:solidFill>
                      <a:miter lim="400000"/>
                    </a:lnT>
                    <a:solidFill>
                      <a:schemeClr val="accent1">
                        <a:hueOff val="114395"/>
                        <a:lumOff val="-24975"/>
                      </a:schemeClr>
                    </a:solid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Konfliktide lahendamine"/>
          <p:cNvSpPr txBox="1">
            <a:spLocks noGrp="1"/>
          </p:cNvSpPr>
          <p:nvPr>
            <p:ph type="title"/>
          </p:nvPr>
        </p:nvSpPr>
        <p:spPr>
          <a:xfrm>
            <a:off x="3031982" y="1028699"/>
            <a:ext cx="17977136" cy="2732486"/>
          </a:xfrm>
          <a:prstGeom prst="rect">
            <a:avLst/>
          </a:prstGeom>
        </p:spPr>
        <p:txBody>
          <a:bodyPr/>
          <a:lstStyle/>
          <a:p>
            <a:r>
              <a:t>Konfliktide lahendamine</a:t>
            </a:r>
          </a:p>
        </p:txBody>
      </p:sp>
      <p:sp>
        <p:nvSpPr>
          <p:cNvPr id="684" name="Line"/>
          <p:cNvSpPr/>
          <p:nvPr/>
        </p:nvSpPr>
        <p:spPr>
          <a:xfrm flipV="1">
            <a:off x="5574030" y="4295114"/>
            <a:ext cx="1" cy="6414797"/>
          </a:xfrm>
          <a:prstGeom prst="line">
            <a:avLst/>
          </a:prstGeom>
          <a:ln w="63500">
            <a:solidFill>
              <a:schemeClr val="accent1">
                <a:hueOff val="114395"/>
                <a:lumOff val="-24975"/>
              </a:schemeClr>
            </a:solidFill>
            <a:miter lim="400000"/>
            <a:tailEnd type="triangle"/>
          </a:ln>
        </p:spPr>
        <p:txBody>
          <a:bodyPr lIns="64293" tIns="64293" rIns="64293" bIns="64293" anchor="ctr"/>
          <a:lstStyle/>
          <a:p>
            <a:pPr defTabSz="821531">
              <a:defRPr sz="2800" b="0">
                <a:solidFill>
                  <a:srgbClr val="FFFFFF"/>
                </a:solidFill>
                <a:latin typeface="+mn-lt"/>
                <a:ea typeface="+mn-ea"/>
                <a:cs typeface="+mn-cs"/>
                <a:sym typeface="Helvetica Neue Medium"/>
              </a:defRPr>
            </a:pPr>
            <a:endParaRPr/>
          </a:p>
        </p:txBody>
      </p:sp>
      <p:sp>
        <p:nvSpPr>
          <p:cNvPr id="685" name="Line"/>
          <p:cNvSpPr/>
          <p:nvPr/>
        </p:nvSpPr>
        <p:spPr>
          <a:xfrm>
            <a:off x="5585459" y="10675620"/>
            <a:ext cx="12550142" cy="1"/>
          </a:xfrm>
          <a:prstGeom prst="line">
            <a:avLst/>
          </a:prstGeom>
          <a:ln w="63500">
            <a:solidFill>
              <a:schemeClr val="accent1">
                <a:hueOff val="114395"/>
                <a:lumOff val="-24975"/>
              </a:schemeClr>
            </a:solidFill>
            <a:miter lim="400000"/>
            <a:tailEnd type="triangle"/>
          </a:ln>
        </p:spPr>
        <p:txBody>
          <a:bodyPr lIns="64293" tIns="64293" rIns="64293" bIns="64293" anchor="ctr"/>
          <a:lstStyle/>
          <a:p>
            <a:pPr defTabSz="821531">
              <a:defRPr sz="2800" b="0">
                <a:solidFill>
                  <a:srgbClr val="FFFFFF"/>
                </a:solidFill>
                <a:latin typeface="+mn-lt"/>
                <a:ea typeface="+mn-ea"/>
                <a:cs typeface="+mn-cs"/>
                <a:sym typeface="Helvetica Neue Medium"/>
              </a:defRPr>
            </a:pPr>
            <a:endParaRPr/>
          </a:p>
        </p:txBody>
      </p:sp>
      <p:sp>
        <p:nvSpPr>
          <p:cNvPr id="686" name="Orienteerumine enda vajadustele (sisu)"/>
          <p:cNvSpPr txBox="1"/>
          <p:nvPr/>
        </p:nvSpPr>
        <p:spPr>
          <a:xfrm>
            <a:off x="9653572" y="11011260"/>
            <a:ext cx="4413916" cy="1195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nchor="ctr">
            <a:spAutoFit/>
          </a:bodyPr>
          <a:lstStyle>
            <a:lvl1pPr defTabSz="821531">
              <a:defRPr sz="3200" b="0">
                <a:latin typeface="IBM Plex Sans"/>
                <a:ea typeface="IBM Plex Sans"/>
                <a:cs typeface="IBM Plex Sans"/>
                <a:sym typeface="IBM Plex Sans"/>
              </a:defRPr>
            </a:lvl1pPr>
          </a:lstStyle>
          <a:p>
            <a:r>
              <a:t>Orienteerumine enda vajadustele (sisu)</a:t>
            </a:r>
          </a:p>
        </p:txBody>
      </p:sp>
      <p:sp>
        <p:nvSpPr>
          <p:cNvPr id="687" name="Orienteerumine teiste vajadustele (suhted)"/>
          <p:cNvSpPr txBox="1"/>
          <p:nvPr/>
        </p:nvSpPr>
        <p:spPr>
          <a:xfrm>
            <a:off x="750803" y="6260306"/>
            <a:ext cx="4413915" cy="1195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nchor="ctr">
            <a:spAutoFit/>
          </a:bodyPr>
          <a:lstStyle>
            <a:lvl1pPr defTabSz="821531">
              <a:defRPr sz="3200" b="0">
                <a:latin typeface="IBM Plex Sans"/>
                <a:ea typeface="IBM Plex Sans"/>
                <a:cs typeface="IBM Plex Sans"/>
                <a:sym typeface="IBM Plex Sans"/>
              </a:defRPr>
            </a:lvl1pPr>
          </a:lstStyle>
          <a:p>
            <a:r>
              <a:t>Orienteerumine teiste vajadustele (suhted)</a:t>
            </a:r>
          </a:p>
        </p:txBody>
      </p:sp>
      <p:sp>
        <p:nvSpPr>
          <p:cNvPr id="688" name="Kohandumine"/>
          <p:cNvSpPr/>
          <p:nvPr/>
        </p:nvSpPr>
        <p:spPr>
          <a:xfrm>
            <a:off x="5983342" y="4709928"/>
            <a:ext cx="5231503" cy="2436466"/>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nchor="ctr"/>
          <a:lstStyle>
            <a:lvl1pPr defTabSz="821531">
              <a:defRPr sz="4000">
                <a:solidFill>
                  <a:srgbClr val="FFFFFF"/>
                </a:solidFill>
                <a:latin typeface="IBM Plex Sans"/>
                <a:ea typeface="IBM Plex Sans"/>
                <a:cs typeface="IBM Plex Sans"/>
                <a:sym typeface="IBM Plex Sans"/>
              </a:defRPr>
            </a:lvl1pPr>
          </a:lstStyle>
          <a:p>
            <a:r>
              <a:t>Kohandumine</a:t>
            </a:r>
          </a:p>
        </p:txBody>
      </p:sp>
      <p:sp>
        <p:nvSpPr>
          <p:cNvPr id="689" name="Vältimine"/>
          <p:cNvSpPr/>
          <p:nvPr/>
        </p:nvSpPr>
        <p:spPr>
          <a:xfrm>
            <a:off x="5983342" y="7903514"/>
            <a:ext cx="5231503" cy="2436466"/>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nchor="ctr"/>
          <a:lstStyle>
            <a:lvl1pPr defTabSz="821531">
              <a:defRPr sz="4000">
                <a:solidFill>
                  <a:srgbClr val="FFFFFF"/>
                </a:solidFill>
                <a:latin typeface="IBM Plex Sans"/>
                <a:ea typeface="IBM Plex Sans"/>
                <a:cs typeface="IBM Plex Sans"/>
                <a:sym typeface="IBM Plex Sans"/>
              </a:defRPr>
            </a:lvl1pPr>
          </a:lstStyle>
          <a:p>
            <a:r>
              <a:t>Vältimine</a:t>
            </a:r>
          </a:p>
        </p:txBody>
      </p:sp>
      <p:sp>
        <p:nvSpPr>
          <p:cNvPr id="690" name="Koostöö /…"/>
          <p:cNvSpPr/>
          <p:nvPr/>
        </p:nvSpPr>
        <p:spPr>
          <a:xfrm>
            <a:off x="12010838" y="4709928"/>
            <a:ext cx="5231504" cy="2436466"/>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nchor="ctr"/>
          <a:lstStyle/>
          <a:p>
            <a:pPr defTabSz="821531">
              <a:defRPr sz="4000">
                <a:solidFill>
                  <a:srgbClr val="FFFFFF"/>
                </a:solidFill>
                <a:latin typeface="IBM Plex Sans"/>
                <a:ea typeface="IBM Plex Sans"/>
                <a:cs typeface="IBM Plex Sans"/>
                <a:sym typeface="IBM Plex Sans"/>
              </a:defRPr>
            </a:pPr>
            <a:r>
              <a:t>Koostöö / </a:t>
            </a:r>
          </a:p>
          <a:p>
            <a:pPr defTabSz="821531">
              <a:defRPr sz="4000">
                <a:solidFill>
                  <a:srgbClr val="FFFFFF"/>
                </a:solidFill>
                <a:latin typeface="IBM Plex Sans"/>
                <a:ea typeface="IBM Plex Sans"/>
                <a:cs typeface="IBM Plex Sans"/>
                <a:sym typeface="IBM Plex Sans"/>
              </a:defRPr>
            </a:pPr>
            <a:r>
              <a:t>lahenduse otsimine</a:t>
            </a:r>
          </a:p>
        </p:txBody>
      </p:sp>
      <p:sp>
        <p:nvSpPr>
          <p:cNvPr id="691" name="Võitlus / domineerimine"/>
          <p:cNvSpPr/>
          <p:nvPr/>
        </p:nvSpPr>
        <p:spPr>
          <a:xfrm>
            <a:off x="12010838" y="7903514"/>
            <a:ext cx="5231504" cy="2436466"/>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nchor="ctr"/>
          <a:lstStyle>
            <a:lvl1pPr defTabSz="821531">
              <a:defRPr sz="4000">
                <a:solidFill>
                  <a:srgbClr val="FFFFFF"/>
                </a:solidFill>
                <a:latin typeface="IBM Plex Sans"/>
                <a:ea typeface="IBM Plex Sans"/>
                <a:cs typeface="IBM Plex Sans"/>
                <a:sym typeface="IBM Plex Sans"/>
              </a:defRPr>
            </a:lvl1pPr>
          </a:lstStyle>
          <a:p>
            <a:r>
              <a:t>Võitlus / domineerimine</a:t>
            </a:r>
          </a:p>
        </p:txBody>
      </p:sp>
      <p:sp>
        <p:nvSpPr>
          <p:cNvPr id="692" name="Kompromiss"/>
          <p:cNvSpPr/>
          <p:nvPr/>
        </p:nvSpPr>
        <p:spPr>
          <a:xfrm>
            <a:off x="8467403" y="6887426"/>
            <a:ext cx="6326819" cy="1230173"/>
          </a:xfrm>
          <a:prstGeom prst="rect">
            <a:avLst/>
          </a:prstGeom>
          <a:solidFill>
            <a:schemeClr val="accent1">
              <a:lumOff val="-1357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nchor="ctr"/>
          <a:lstStyle>
            <a:lvl1pPr defTabSz="821531">
              <a:defRPr sz="4000">
                <a:solidFill>
                  <a:srgbClr val="FFFFFF"/>
                </a:solidFill>
                <a:latin typeface="IBM Plex Sans"/>
                <a:ea typeface="IBM Plex Sans"/>
                <a:cs typeface="IBM Plex Sans"/>
                <a:sym typeface="IBM Plex Sans"/>
              </a:defRPr>
            </a:lvl1pPr>
          </a:lstStyle>
          <a:p>
            <a:r>
              <a:t>Kompromiss</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hueOff val="114395"/>
            <a:lumOff val="-24975"/>
          </a:schemeClr>
        </a:solidFill>
        <a:effectLst/>
      </p:bgPr>
    </p:bg>
    <p:spTree>
      <p:nvGrpSpPr>
        <p:cNvPr id="1" name=""/>
        <p:cNvGrpSpPr/>
        <p:nvPr/>
      </p:nvGrpSpPr>
      <p:grpSpPr>
        <a:xfrm>
          <a:off x="0" y="0"/>
          <a:ext cx="0" cy="0"/>
          <a:chOff x="0" y="0"/>
          <a:chExt cx="0" cy="0"/>
        </a:xfrm>
      </p:grpSpPr>
      <p:sp>
        <p:nvSpPr>
          <p:cNvPr id="694" name="Konfliktide lahendamine"/>
          <p:cNvSpPr txBox="1">
            <a:spLocks noGrp="1"/>
          </p:cNvSpPr>
          <p:nvPr>
            <p:ph type="title"/>
          </p:nvPr>
        </p:nvSpPr>
        <p:spPr>
          <a:prstGeom prst="rect">
            <a:avLst/>
          </a:prstGeom>
        </p:spPr>
        <p:txBody>
          <a:bodyPr/>
          <a:lstStyle>
            <a:lvl1pPr>
              <a:defRPr>
                <a:solidFill>
                  <a:srgbClr val="FFFFFF"/>
                </a:solidFill>
              </a:defRPr>
            </a:lvl1pPr>
          </a:lstStyle>
          <a:p>
            <a:r>
              <a:t>Konfliktide lahendamine</a:t>
            </a:r>
          </a:p>
        </p:txBody>
      </p:sp>
      <p:sp>
        <p:nvSpPr>
          <p:cNvPr id="695" name="Vältimine…"/>
          <p:cNvSpPr txBox="1">
            <a:spLocks noGrp="1"/>
          </p:cNvSpPr>
          <p:nvPr>
            <p:ph type="body" idx="1"/>
          </p:nvPr>
        </p:nvSpPr>
        <p:spPr>
          <a:xfrm>
            <a:off x="3035749" y="3964781"/>
            <a:ext cx="17969602" cy="8665593"/>
          </a:xfrm>
          <a:prstGeom prst="rect">
            <a:avLst/>
          </a:prstGeom>
        </p:spPr>
        <p:txBody>
          <a:bodyPr/>
          <a:lstStyle/>
          <a:p>
            <a:pPr marL="1071562" indent="-1071562">
              <a:spcBef>
                <a:spcPts val="600"/>
              </a:spcBef>
              <a:buSzPct val="100000"/>
              <a:buAutoNum type="arabicPeriod"/>
              <a:defRPr>
                <a:solidFill>
                  <a:srgbClr val="FFFFFF"/>
                </a:solidFill>
              </a:defRPr>
            </a:pPr>
            <a:r>
              <a:t>Vältimine</a:t>
            </a:r>
          </a:p>
          <a:p>
            <a:pPr marL="1071562" indent="-1071562">
              <a:spcBef>
                <a:spcPts val="600"/>
              </a:spcBef>
              <a:buSzPct val="100000"/>
              <a:buAutoNum type="arabicPeriod"/>
              <a:defRPr>
                <a:solidFill>
                  <a:srgbClr val="FFFFFF"/>
                </a:solidFill>
              </a:defRPr>
            </a:pPr>
            <a:r>
              <a:t>Läbirääkimine</a:t>
            </a:r>
          </a:p>
          <a:p>
            <a:pPr marL="1071562" indent="-1071562">
              <a:spcBef>
                <a:spcPts val="600"/>
              </a:spcBef>
              <a:buSzPct val="100000"/>
              <a:buAutoNum type="arabicPeriod"/>
              <a:defRPr>
                <a:solidFill>
                  <a:srgbClr val="FFFFFF"/>
                </a:solidFill>
              </a:defRPr>
            </a:pPr>
            <a:r>
              <a:t>Mediatsioon ehk vahendus</a:t>
            </a:r>
          </a:p>
          <a:p>
            <a:pPr marL="1071562" indent="-1071562">
              <a:spcBef>
                <a:spcPts val="600"/>
              </a:spcBef>
              <a:buSzPct val="100000"/>
              <a:buAutoNum type="arabicPeriod"/>
              <a:defRPr>
                <a:solidFill>
                  <a:srgbClr val="FFFFFF"/>
                </a:solidFill>
              </a:defRPr>
            </a:pPr>
            <a:r>
              <a:t>Arbitraaž</a:t>
            </a:r>
          </a:p>
          <a:p>
            <a:pPr marL="1071562" indent="-1071562">
              <a:spcBef>
                <a:spcPts val="600"/>
              </a:spcBef>
              <a:buSzPct val="100000"/>
              <a:buAutoNum type="arabicPeriod"/>
              <a:defRPr>
                <a:solidFill>
                  <a:srgbClr val="FFFFFF"/>
                </a:solidFill>
              </a:defRPr>
            </a:pPr>
            <a:r>
              <a:t>...</a:t>
            </a:r>
          </a:p>
          <a:p>
            <a:pPr>
              <a:defRPr>
                <a:solidFill>
                  <a:srgbClr val="FFFFFF"/>
                </a:solidFill>
              </a:defRPr>
            </a:pPr>
            <a:endParaRPr/>
          </a:p>
          <a:p>
            <a:pPr>
              <a:defRPr>
                <a:solidFill>
                  <a:srgbClr val="FFFFFF"/>
                </a:solidFill>
              </a:defRPr>
            </a:pPr>
            <a:r>
              <a:t>Inimeste sisekonfliktid, inimestevahelised konfliktid, gruppide sisekonfliktid, gruppide vahelised konfliktid</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hueOff val="114395"/>
            <a:lumOff val="-24975"/>
          </a:schemeClr>
        </a:solidFill>
        <a:effectLst/>
      </p:bgPr>
    </p:bg>
    <p:spTree>
      <p:nvGrpSpPr>
        <p:cNvPr id="1" name=""/>
        <p:cNvGrpSpPr/>
        <p:nvPr/>
      </p:nvGrpSpPr>
      <p:grpSpPr>
        <a:xfrm>
          <a:off x="0" y="0"/>
          <a:ext cx="0" cy="0"/>
          <a:chOff x="0" y="0"/>
          <a:chExt cx="0" cy="0"/>
        </a:xfrm>
      </p:grpSpPr>
      <p:sp>
        <p:nvSpPr>
          <p:cNvPr id="697" name="Harvardi põhimõtted"/>
          <p:cNvSpPr txBox="1">
            <a:spLocks noGrp="1"/>
          </p:cNvSpPr>
          <p:nvPr>
            <p:ph type="title"/>
          </p:nvPr>
        </p:nvSpPr>
        <p:spPr>
          <a:xfrm>
            <a:off x="3031982" y="1028699"/>
            <a:ext cx="17977136" cy="2732486"/>
          </a:xfrm>
          <a:prstGeom prst="rect">
            <a:avLst/>
          </a:prstGeom>
        </p:spPr>
        <p:txBody>
          <a:bodyPr/>
          <a:lstStyle>
            <a:lvl1pPr>
              <a:defRPr>
                <a:solidFill>
                  <a:srgbClr val="FFFFFF"/>
                </a:solidFill>
              </a:defRPr>
            </a:lvl1pPr>
          </a:lstStyle>
          <a:p>
            <a:r>
              <a:t>Harvardi põhimõtted</a:t>
            </a:r>
          </a:p>
        </p:txBody>
      </p:sp>
      <p:sp>
        <p:nvSpPr>
          <p:cNvPr id="698" name="Fisher, Ury &amp; Patton…"/>
          <p:cNvSpPr txBox="1">
            <a:spLocks noGrp="1"/>
          </p:cNvSpPr>
          <p:nvPr>
            <p:ph type="body" idx="1"/>
          </p:nvPr>
        </p:nvSpPr>
        <p:spPr>
          <a:prstGeom prst="rect">
            <a:avLst/>
          </a:prstGeom>
        </p:spPr>
        <p:txBody>
          <a:bodyPr/>
          <a:lstStyle/>
          <a:p>
            <a:pPr>
              <a:defRPr i="1">
                <a:solidFill>
                  <a:srgbClr val="FFFFFF"/>
                </a:solidFill>
              </a:defRPr>
            </a:pPr>
            <a:r>
              <a:t>Fisher, Ury &amp; Patton</a:t>
            </a:r>
          </a:p>
          <a:p>
            <a:pPr>
              <a:defRPr>
                <a:solidFill>
                  <a:srgbClr val="FFFFFF"/>
                </a:solidFill>
              </a:defRPr>
            </a:pPr>
            <a:endParaRPr/>
          </a:p>
          <a:p>
            <a:pPr>
              <a:defRPr>
                <a:solidFill>
                  <a:srgbClr val="FFFFFF"/>
                </a:solidFill>
              </a:defRPr>
            </a:pPr>
            <a:r>
              <a:t>Keskendu teemale, mitte inimestele</a:t>
            </a:r>
          </a:p>
          <a:p>
            <a:pPr>
              <a:defRPr>
                <a:solidFill>
                  <a:srgbClr val="FFFFFF"/>
                </a:solidFill>
              </a:defRPr>
            </a:pPr>
            <a:r>
              <a:t>Keskendu mitte positsioonidele, vaid huvidele</a:t>
            </a:r>
          </a:p>
          <a:p>
            <a:pPr>
              <a:defRPr>
                <a:solidFill>
                  <a:srgbClr val="FFFFFF"/>
                </a:solidFill>
              </a:defRPr>
            </a:pPr>
            <a:r>
              <a:t>Lepi kokku otsustuskriteeriumid</a:t>
            </a:r>
          </a:p>
          <a:p>
            <a:pPr>
              <a:defRPr>
                <a:solidFill>
                  <a:srgbClr val="FFFFFF"/>
                </a:solidFill>
              </a:defRPr>
            </a:pPr>
            <a:r>
              <a:t>Tööta välja alternatiivseid lahendusi</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Kultuuripoliitika dilemmad…"/>
          <p:cNvSpPr txBox="1">
            <a:spLocks noGrp="1"/>
          </p:cNvSpPr>
          <p:nvPr>
            <p:ph type="title"/>
          </p:nvPr>
        </p:nvSpPr>
        <p:spPr>
          <a:prstGeom prst="rect">
            <a:avLst/>
          </a:prstGeom>
        </p:spPr>
        <p:txBody>
          <a:bodyPr/>
          <a:lstStyle/>
          <a:p>
            <a:r>
              <a:t>Kultuuripoliitika dilemmad</a:t>
            </a:r>
          </a:p>
          <a:p>
            <a:pPr>
              <a:defRPr sz="6800">
                <a:solidFill>
                  <a:srgbClr val="E85029"/>
                </a:solidFill>
              </a:defRPr>
            </a:pPr>
            <a:r>
              <a:t>Matarasso&amp;Landry 1999</a:t>
            </a:r>
          </a:p>
        </p:txBody>
      </p:sp>
      <p:sp>
        <p:nvSpPr>
          <p:cNvPr id="384" name="Ühiskondliku arengu dilemmad…"/>
          <p:cNvSpPr txBox="1">
            <a:spLocks noGrp="1"/>
          </p:cNvSpPr>
          <p:nvPr>
            <p:ph type="body" idx="1"/>
          </p:nvPr>
        </p:nvSpPr>
        <p:spPr>
          <a:prstGeom prst="rect">
            <a:avLst/>
          </a:prstGeom>
        </p:spPr>
        <p:txBody>
          <a:bodyPr/>
          <a:lstStyle/>
          <a:p>
            <a:pPr marL="0" indent="0" defTabSz="805100">
              <a:spcBef>
                <a:spcPts val="5700"/>
              </a:spcBef>
              <a:buSzTx/>
              <a:buNone/>
              <a:defRPr sz="5390" b="1"/>
            </a:pPr>
            <a:r>
              <a:t>Ühiskondliku arengu dilemmad</a:t>
            </a:r>
          </a:p>
          <a:p>
            <a:pPr marL="0" indent="0" defTabSz="805100">
              <a:spcBef>
                <a:spcPts val="5700"/>
              </a:spcBef>
              <a:buSzTx/>
              <a:buNone/>
              <a:defRPr sz="5390"/>
            </a:pPr>
            <a:r>
              <a:t>10. Kogukond või kogukonnad</a:t>
            </a:r>
          </a:p>
          <a:p>
            <a:pPr marL="0" indent="0" defTabSz="805100">
              <a:spcBef>
                <a:spcPts val="5700"/>
              </a:spcBef>
              <a:buSzTx/>
              <a:buNone/>
              <a:defRPr sz="5390"/>
            </a:pPr>
            <a:r>
              <a:t>11. Rahvuskultuuride paljusus või monokultuur</a:t>
            </a:r>
          </a:p>
          <a:p>
            <a:pPr marL="0" indent="0" defTabSz="805100">
              <a:spcBef>
                <a:spcPts val="5700"/>
              </a:spcBef>
              <a:buSzTx/>
              <a:buNone/>
              <a:defRPr sz="5390"/>
            </a:pPr>
            <a:r>
              <a:t>12. Pärand või uuslooming</a:t>
            </a:r>
          </a:p>
          <a:p>
            <a:pPr marL="0" indent="0" defTabSz="805100">
              <a:spcBef>
                <a:spcPts val="5700"/>
              </a:spcBef>
              <a:buSzTx/>
              <a:buNone/>
              <a:defRPr sz="5390"/>
            </a:pPr>
            <a:r>
              <a:t>13. Külalised või kohalikud</a:t>
            </a:r>
          </a:p>
          <a:p>
            <a:pPr marL="0" indent="0" defTabSz="805100">
              <a:spcBef>
                <a:spcPts val="5700"/>
              </a:spcBef>
              <a:buSzTx/>
              <a:buNone/>
              <a:defRPr sz="5390"/>
            </a:pPr>
            <a:r>
              <a:t>14. Väline kuvand või sisemine reaalsus</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 name="Circle Circle" descr="Circle Circle"/>
          <p:cNvPicPr>
            <a:picLocks/>
          </p:cNvPicPr>
          <p:nvPr/>
        </p:nvPicPr>
        <p:blipFill>
          <a:blip r:embed="rId2"/>
          <a:stretch>
            <a:fillRect/>
          </a:stretch>
        </p:blipFill>
        <p:spPr>
          <a:xfrm>
            <a:off x="6931609" y="1599192"/>
            <a:ext cx="10518921" cy="10517616"/>
          </a:xfrm>
          <a:prstGeom prst="rect">
            <a:avLst/>
          </a:prstGeom>
          <a:effectLst>
            <a:outerShdw blurRad="50800" dist="25400" dir="5400000" rotWithShape="0">
              <a:srgbClr val="000000">
                <a:alpha val="50000"/>
              </a:srgbClr>
            </a:outerShdw>
          </a:effectLst>
        </p:spPr>
      </p:pic>
      <p:pic>
        <p:nvPicPr>
          <p:cNvPr id="701" name="droppedImage.tiff" descr="droppedImage.tiff"/>
          <p:cNvPicPr>
            <a:picLocks noChangeAspect="1"/>
          </p:cNvPicPr>
          <p:nvPr/>
        </p:nvPicPr>
        <p:blipFill>
          <a:blip r:embed="rId3"/>
          <a:stretch>
            <a:fillRect/>
          </a:stretch>
        </p:blipFill>
        <p:spPr>
          <a:xfrm>
            <a:off x="10582795" y="3286125"/>
            <a:ext cx="3216549" cy="7125890"/>
          </a:xfrm>
          <a:prstGeom prst="rect">
            <a:avLst/>
          </a:prstGeom>
          <a:ln w="12700">
            <a:miter lim="400000"/>
          </a:ln>
        </p:spPr>
      </p:pic>
      <p:sp>
        <p:nvSpPr>
          <p:cNvPr id="702" name="Miks ma räägin?"/>
          <p:cNvSpPr txBox="1"/>
          <p:nvPr/>
        </p:nvSpPr>
        <p:spPr>
          <a:xfrm>
            <a:off x="4412214" y="5331953"/>
            <a:ext cx="4608480" cy="150564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4800">
                <a:solidFill>
                  <a:srgbClr val="C82506"/>
                </a:solidFill>
                <a:uFill>
                  <a:solidFill>
                    <a:srgbClr val="000000"/>
                  </a:solidFill>
                </a:uFill>
                <a:latin typeface="Arial"/>
                <a:ea typeface="Arial"/>
                <a:cs typeface="Arial"/>
                <a:sym typeface="Arial"/>
              </a:defRPr>
            </a:lvl1pPr>
          </a:lstStyle>
          <a:p>
            <a:r>
              <a:t>Miks ma räägin?</a:t>
            </a:r>
          </a:p>
        </p:txBody>
      </p:sp>
      <p:sp>
        <p:nvSpPr>
          <p:cNvPr id="703" name="Kuidas ma räägin?"/>
          <p:cNvSpPr txBox="1"/>
          <p:nvPr/>
        </p:nvSpPr>
        <p:spPr>
          <a:xfrm>
            <a:off x="10001094" y="11033047"/>
            <a:ext cx="4381813" cy="150564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4800">
                <a:solidFill>
                  <a:srgbClr val="C82506"/>
                </a:solidFill>
                <a:uFill>
                  <a:solidFill>
                    <a:srgbClr val="000000"/>
                  </a:solidFill>
                </a:uFill>
                <a:latin typeface="Arial"/>
                <a:ea typeface="Arial"/>
                <a:cs typeface="Arial"/>
                <a:sym typeface="Arial"/>
              </a:defRPr>
            </a:lvl1pPr>
          </a:lstStyle>
          <a:p>
            <a:r>
              <a:t>Kuidas ma räägin?</a:t>
            </a:r>
          </a:p>
        </p:txBody>
      </p:sp>
      <p:sp>
        <p:nvSpPr>
          <p:cNvPr id="704" name="Kellele ma räägin?"/>
          <p:cNvSpPr txBox="1"/>
          <p:nvPr/>
        </p:nvSpPr>
        <p:spPr>
          <a:xfrm>
            <a:off x="9454067" y="924875"/>
            <a:ext cx="5475866" cy="150564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lvl1pPr defTabSz="1285875">
              <a:defRPr sz="4800">
                <a:solidFill>
                  <a:srgbClr val="C82506"/>
                </a:solidFill>
                <a:uFill>
                  <a:solidFill>
                    <a:srgbClr val="000000"/>
                  </a:solidFill>
                </a:uFill>
                <a:latin typeface="Arial"/>
                <a:ea typeface="Arial"/>
                <a:cs typeface="Arial"/>
                <a:sym typeface="Arial"/>
              </a:defRPr>
            </a:lvl1pPr>
          </a:lstStyle>
          <a:p>
            <a:r>
              <a:t>Kellele ma räägin?</a:t>
            </a:r>
          </a:p>
        </p:txBody>
      </p:sp>
      <p:sp>
        <p:nvSpPr>
          <p:cNvPr id="705" name="Millest ma…"/>
          <p:cNvSpPr txBox="1"/>
          <p:nvPr/>
        </p:nvSpPr>
        <p:spPr>
          <a:xfrm>
            <a:off x="14972825" y="5331953"/>
            <a:ext cx="5694002" cy="150564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3" tIns="64293" rIns="64293" bIns="64293">
            <a:spAutoFit/>
          </a:bodyPr>
          <a:lstStyle/>
          <a:p>
            <a:pPr defTabSz="1285875">
              <a:defRPr sz="4800">
                <a:solidFill>
                  <a:srgbClr val="C82506"/>
                </a:solidFill>
                <a:uFill>
                  <a:solidFill>
                    <a:srgbClr val="000000"/>
                  </a:solidFill>
                </a:uFill>
                <a:latin typeface="Arial"/>
                <a:ea typeface="Arial"/>
                <a:cs typeface="Arial"/>
                <a:sym typeface="Arial"/>
              </a:defRPr>
            </a:pPr>
            <a:r>
              <a:t>Millest ma </a:t>
            </a:r>
          </a:p>
          <a:p>
            <a:pPr defTabSz="1285875">
              <a:defRPr sz="4800">
                <a:solidFill>
                  <a:srgbClr val="C82506"/>
                </a:solidFill>
                <a:uFill>
                  <a:solidFill>
                    <a:srgbClr val="000000"/>
                  </a:solidFill>
                </a:uFill>
                <a:latin typeface="Arial"/>
                <a:ea typeface="Arial"/>
                <a:cs typeface="Arial"/>
                <a:sym typeface="Arial"/>
              </a:defRPr>
            </a:pPr>
            <a:r>
              <a:t>räägin?</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 name="Image" descr="Image"/>
          <p:cNvPicPr>
            <a:picLocks noChangeAspect="1"/>
          </p:cNvPicPr>
          <p:nvPr/>
        </p:nvPicPr>
        <p:blipFill>
          <a:blip r:embed="rId3"/>
          <a:stretch>
            <a:fillRect/>
          </a:stretch>
        </p:blipFill>
        <p:spPr>
          <a:xfrm>
            <a:off x="7340544" y="2006544"/>
            <a:ext cx="9702912" cy="9702912"/>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 name="aristotle.jpg" descr="aristotle.jpg"/>
          <p:cNvPicPr>
            <a:picLocks noChangeAspect="1"/>
          </p:cNvPicPr>
          <p:nvPr/>
        </p:nvPicPr>
        <p:blipFill>
          <a:blip r:embed="rId2"/>
          <a:srcRect t="3269" b="3269"/>
          <a:stretch>
            <a:fillRect/>
          </a:stretch>
        </p:blipFill>
        <p:spPr>
          <a:xfrm>
            <a:off x="-23991" y="-785039"/>
            <a:ext cx="24432140" cy="15286077"/>
          </a:xfrm>
          <a:prstGeom prst="rect">
            <a:avLst/>
          </a:prstGeom>
          <a:ln w="12700">
            <a:miter lim="400000"/>
          </a:ln>
        </p:spPr>
      </p:pic>
      <p:sp>
        <p:nvSpPr>
          <p:cNvPr id="712" name="Ethos…"/>
          <p:cNvSpPr txBox="1"/>
          <p:nvPr/>
        </p:nvSpPr>
        <p:spPr>
          <a:xfrm>
            <a:off x="3624441" y="2841426"/>
            <a:ext cx="3881637" cy="400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l" defTabSz="821531">
              <a:defRPr sz="8800">
                <a:solidFill>
                  <a:srgbClr val="FFFFFF"/>
                </a:solidFill>
                <a:latin typeface="Arial"/>
                <a:ea typeface="Arial"/>
                <a:cs typeface="Arial"/>
                <a:sym typeface="Arial"/>
              </a:defRPr>
            </a:pPr>
            <a:r>
              <a:t>Ethos</a:t>
            </a:r>
          </a:p>
          <a:p>
            <a:pPr algn="l" defTabSz="821531">
              <a:defRPr sz="8800">
                <a:solidFill>
                  <a:srgbClr val="FFFFFF"/>
                </a:solidFill>
                <a:latin typeface="Arial"/>
                <a:ea typeface="Arial"/>
                <a:cs typeface="Arial"/>
                <a:sym typeface="Arial"/>
              </a:defRPr>
            </a:pPr>
            <a:r>
              <a:t>Pathos</a:t>
            </a:r>
          </a:p>
          <a:p>
            <a:pPr algn="l" defTabSz="821531">
              <a:defRPr sz="8800">
                <a:solidFill>
                  <a:srgbClr val="FFFFFF"/>
                </a:solidFill>
                <a:latin typeface="Arial"/>
                <a:ea typeface="Arial"/>
                <a:cs typeface="Arial"/>
                <a:sym typeface="Arial"/>
              </a:defRPr>
            </a:pPr>
            <a:r>
              <a:t>Logos</a:t>
            </a:r>
          </a:p>
        </p:txBody>
      </p:sp>
      <p:sp>
        <p:nvSpPr>
          <p:cNvPr id="713" name="Aristoteles, “Retoorika” 4. saj e.Kr"/>
          <p:cNvSpPr txBox="1"/>
          <p:nvPr/>
        </p:nvSpPr>
        <p:spPr>
          <a:xfrm>
            <a:off x="3633937" y="10494526"/>
            <a:ext cx="8858250" cy="750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defTabSz="821531">
              <a:defRPr sz="4000" b="0">
                <a:solidFill>
                  <a:srgbClr val="FFFFFF"/>
                </a:solidFill>
                <a:latin typeface="Arial"/>
                <a:ea typeface="Arial"/>
                <a:cs typeface="Arial"/>
                <a:sym typeface="Arial"/>
              </a:defRPr>
            </a:lvl1pPr>
          </a:lstStyle>
          <a:p>
            <a:r>
              <a:t>Aristoteles, “Retoorika” 4. saj e.Kr</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Kontaktid"/>
          <p:cNvSpPr txBox="1"/>
          <p:nvPr/>
        </p:nvSpPr>
        <p:spPr>
          <a:xfrm>
            <a:off x="1778000" y="2120900"/>
            <a:ext cx="20828000" cy="158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defRPr sz="7000">
                <a:solidFill>
                  <a:schemeClr val="accent5">
                    <a:lumOff val="-29866"/>
                  </a:schemeClr>
                </a:solidFill>
                <a:latin typeface="IBM Plex Sans"/>
                <a:ea typeface="IBM Plex Sans"/>
                <a:cs typeface="IBM Plex Sans"/>
                <a:sym typeface="IBM Plex Sans"/>
              </a:defRPr>
            </a:lvl1pPr>
          </a:lstStyle>
          <a:p>
            <a:r>
              <a:t>Kontaktid</a:t>
            </a:r>
          </a:p>
        </p:txBody>
      </p:sp>
      <p:graphicFrame>
        <p:nvGraphicFramePr>
          <p:cNvPr id="716" name="Table"/>
          <p:cNvGraphicFramePr/>
          <p:nvPr/>
        </p:nvGraphicFramePr>
        <p:xfrm>
          <a:off x="1793472" y="5504256"/>
          <a:ext cx="20797054" cy="4739487"/>
        </p:xfrm>
        <a:graphic>
          <a:graphicData uri="http://schemas.openxmlformats.org/drawingml/2006/table">
            <a:tbl>
              <a:tblPr bandRow="1">
                <a:tableStyleId>{4C3C2611-4C71-4FC5-86AE-919BDF0F9419}</a:tableStyleId>
              </a:tblPr>
              <a:tblGrid>
                <a:gridCol w="10398527">
                  <a:extLst>
                    <a:ext uri="{9D8B030D-6E8A-4147-A177-3AD203B41FA5}">
                      <a16:colId xmlns:a16="http://schemas.microsoft.com/office/drawing/2014/main" val="20000"/>
                    </a:ext>
                  </a:extLst>
                </a:gridCol>
                <a:gridCol w="10398527">
                  <a:extLst>
                    <a:ext uri="{9D8B030D-6E8A-4147-A177-3AD203B41FA5}">
                      <a16:colId xmlns:a16="http://schemas.microsoft.com/office/drawing/2014/main" val="20001"/>
                    </a:ext>
                  </a:extLst>
                </a:gridCol>
              </a:tblGrid>
              <a:tr h="4739487">
                <a:tc>
                  <a:txBody>
                    <a:bodyPr/>
                    <a:lstStyle/>
                    <a:p>
                      <a:pPr algn="l">
                        <a:spcBef>
                          <a:spcPts val="3000"/>
                        </a:spcBef>
                        <a:defRPr sz="6000" b="1">
                          <a:solidFill>
                            <a:schemeClr val="accent1">
                              <a:lumOff val="-13575"/>
                            </a:schemeClr>
                          </a:solidFill>
                          <a:latin typeface="IBM Plex Sans"/>
                          <a:ea typeface="IBM Plex Sans"/>
                          <a:cs typeface="IBM Plex Sans"/>
                          <a:sym typeface="IBM Plex Sans"/>
                        </a:defRPr>
                      </a:pPr>
                      <a:r>
                        <a:t>Ragnar Siil</a:t>
                      </a:r>
                    </a:p>
                    <a:p>
                      <a:pPr algn="l">
                        <a:spcBef>
                          <a:spcPts val="3000"/>
                        </a:spcBef>
                        <a:defRPr sz="6000">
                          <a:solidFill>
                            <a:schemeClr val="accent1">
                              <a:lumOff val="-13575"/>
                            </a:schemeClr>
                          </a:solidFill>
                          <a:latin typeface="IBM Plex Sans"/>
                          <a:ea typeface="IBM Plex Sans"/>
                          <a:cs typeface="IBM Plex Sans"/>
                          <a:sym typeface="IBM Plex Sans"/>
                        </a:defRPr>
                      </a:pPr>
                      <a:r>
                        <a:rPr>
                          <a:hlinkClick r:id="rId2"/>
                        </a:rPr>
                        <a:t>ragnar.siil@creativitylab.ee</a:t>
                      </a:r>
                    </a:p>
                  </a:txBody>
                  <a:tcPr marL="50800" marR="50800" marT="50800" marB="50800" horzOverflow="overflow"/>
                </a:tc>
                <a:tc>
                  <a:txBody>
                    <a:bodyPr/>
                    <a:lstStyle/>
                    <a:p>
                      <a:pPr algn="l">
                        <a:spcBef>
                          <a:spcPts val="3000"/>
                        </a:spcBef>
                        <a:defRPr sz="6000" b="1">
                          <a:solidFill>
                            <a:schemeClr val="accent1">
                              <a:lumOff val="-13575"/>
                            </a:schemeClr>
                          </a:solidFill>
                          <a:latin typeface="IBM Plex Sans"/>
                          <a:ea typeface="IBM Plex Sans"/>
                          <a:cs typeface="IBM Plex Sans"/>
                          <a:sym typeface="IBM Plex Sans"/>
                        </a:defRPr>
                      </a:pPr>
                      <a:r>
                        <a:t>Astrid Hallik</a:t>
                      </a:r>
                    </a:p>
                    <a:p>
                      <a:pPr algn="l">
                        <a:spcBef>
                          <a:spcPts val="3000"/>
                        </a:spcBef>
                        <a:defRPr sz="6000">
                          <a:solidFill>
                            <a:schemeClr val="accent1">
                              <a:lumOff val="-13575"/>
                            </a:schemeClr>
                          </a:solidFill>
                          <a:latin typeface="IBM Plex Sans"/>
                          <a:ea typeface="IBM Plex Sans"/>
                          <a:cs typeface="IBM Plex Sans"/>
                          <a:sym typeface="IBM Plex Sans"/>
                        </a:defRPr>
                      </a:pPr>
                      <a:r>
                        <a:rPr>
                          <a:hlinkClick r:id="rId3"/>
                        </a:rPr>
                        <a:t>astrid.hallik@tartumaa.ee</a:t>
                      </a:r>
                    </a:p>
                  </a:txBody>
                  <a:tcPr marL="50800" marR="50800" marT="50800" marB="50800" horzOverflow="overflow"/>
                </a:tc>
                <a:extLst>
                  <a:ext uri="{0D108BD9-81ED-4DB2-BD59-A6C34878D82A}">
                    <a16:rowId xmlns:a16="http://schemas.microsoft.com/office/drawing/2014/main" val="10000"/>
                  </a:ext>
                </a:extLst>
              </a:tr>
            </a:tbl>
          </a:graphicData>
        </a:graphic>
      </p:graphicFrame>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Majanduslikud dilemmad…"/>
          <p:cNvSpPr txBox="1">
            <a:spLocks noGrp="1"/>
          </p:cNvSpPr>
          <p:nvPr>
            <p:ph type="body" idx="1"/>
          </p:nvPr>
        </p:nvSpPr>
        <p:spPr>
          <a:prstGeom prst="rect">
            <a:avLst/>
          </a:prstGeom>
        </p:spPr>
        <p:txBody>
          <a:bodyPr/>
          <a:lstStyle/>
          <a:p>
            <a:pPr marL="0" indent="0">
              <a:buSzTx/>
              <a:buNone/>
              <a:defRPr b="1"/>
            </a:pPr>
            <a:r>
              <a:t>Majanduslikud dilemmad</a:t>
            </a:r>
          </a:p>
          <a:p>
            <a:pPr marL="0" indent="0">
              <a:buSzTx/>
              <a:buNone/>
            </a:pPr>
            <a:r>
              <a:t>15. Toetused või investeerimine</a:t>
            </a:r>
          </a:p>
          <a:p>
            <a:pPr marL="0" indent="0">
              <a:buSzTx/>
              <a:buNone/>
            </a:pPr>
            <a:r>
              <a:t>16. Tarbimise toetamine või loomise toetamine</a:t>
            </a:r>
          </a:p>
        </p:txBody>
      </p:sp>
      <p:sp>
        <p:nvSpPr>
          <p:cNvPr id="387" name="Kultuuripoliitika dilemmad…"/>
          <p:cNvSpPr txBox="1">
            <a:spLocks noGrp="1"/>
          </p:cNvSpPr>
          <p:nvPr>
            <p:ph type="title"/>
          </p:nvPr>
        </p:nvSpPr>
        <p:spPr>
          <a:prstGeom prst="rect">
            <a:avLst/>
          </a:prstGeom>
        </p:spPr>
        <p:txBody>
          <a:bodyPr/>
          <a:lstStyle/>
          <a:p>
            <a:pPr>
              <a:defRPr sz="8000" b="1">
                <a:latin typeface="Helvetica Neue"/>
                <a:ea typeface="Helvetica Neue"/>
                <a:cs typeface="Helvetica Neue"/>
                <a:sym typeface="Helvetica Neue"/>
              </a:defRPr>
            </a:pPr>
            <a:r>
              <a:t>Kultuuripoliitika dilemmad</a:t>
            </a:r>
          </a:p>
          <a:p>
            <a:pPr>
              <a:defRPr sz="4000">
                <a:solidFill>
                  <a:srgbClr val="E85029"/>
                </a:solidFill>
              </a:defRPr>
            </a:pPr>
            <a:r>
              <a:t>Matarasso&amp;Landry 1999</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Juhtimisdilemmad…"/>
          <p:cNvSpPr txBox="1">
            <a:spLocks noGrp="1"/>
          </p:cNvSpPr>
          <p:nvPr>
            <p:ph type="body" idx="1"/>
          </p:nvPr>
        </p:nvSpPr>
        <p:spPr>
          <a:prstGeom prst="rect">
            <a:avLst/>
          </a:prstGeom>
        </p:spPr>
        <p:txBody>
          <a:bodyPr/>
          <a:lstStyle/>
          <a:p>
            <a:pPr marL="0" indent="0" defTabSz="805100">
              <a:spcBef>
                <a:spcPts val="5700"/>
              </a:spcBef>
              <a:buSzTx/>
              <a:buNone/>
              <a:defRPr sz="5390" b="1"/>
            </a:pPr>
            <a:r>
              <a:t>Juhtimisdilemmad</a:t>
            </a:r>
          </a:p>
          <a:p>
            <a:pPr marL="0" indent="0" defTabSz="805100">
              <a:spcBef>
                <a:spcPts val="5700"/>
              </a:spcBef>
              <a:buSzTx/>
              <a:buNone/>
              <a:defRPr sz="5390"/>
            </a:pPr>
            <a:r>
              <a:t>17. Tsentraliseerimine või detsentraliseerimine</a:t>
            </a:r>
          </a:p>
          <a:p>
            <a:pPr marL="0" indent="0" defTabSz="805100">
              <a:spcBef>
                <a:spcPts val="5700"/>
              </a:spcBef>
              <a:buSzTx/>
              <a:buNone/>
              <a:defRPr sz="5390"/>
            </a:pPr>
            <a:r>
              <a:t>18. Kas ise pakkuda või delegeerida kultuuriteenuseid</a:t>
            </a:r>
          </a:p>
          <a:p>
            <a:pPr marL="0" indent="0" defTabSz="805100">
              <a:spcBef>
                <a:spcPts val="5700"/>
              </a:spcBef>
              <a:buSzTx/>
              <a:buNone/>
              <a:defRPr sz="5390"/>
            </a:pPr>
            <a:r>
              <a:t>19. Kas edendada kultuuri kui valdkonda või kultuuritegijaid</a:t>
            </a:r>
          </a:p>
          <a:p>
            <a:pPr marL="0" indent="0" defTabSz="805100">
              <a:spcBef>
                <a:spcPts val="5700"/>
              </a:spcBef>
              <a:buSzTx/>
              <a:buNone/>
              <a:defRPr sz="5390"/>
            </a:pPr>
            <a:r>
              <a:t>20. Kas edendada taristut või tegevusi</a:t>
            </a:r>
          </a:p>
          <a:p>
            <a:pPr marL="0" indent="0" defTabSz="805100">
              <a:spcBef>
                <a:spcPts val="5700"/>
              </a:spcBef>
              <a:buSzTx/>
              <a:buNone/>
              <a:defRPr sz="5390"/>
            </a:pPr>
            <a:r>
              <a:t>21. Loovisikute toetamine või kultuurikorraldajate toetamine</a:t>
            </a:r>
          </a:p>
        </p:txBody>
      </p:sp>
      <p:sp>
        <p:nvSpPr>
          <p:cNvPr id="390" name="Kultuuripoliitika dilemmad…"/>
          <p:cNvSpPr txBox="1">
            <a:spLocks noGrp="1"/>
          </p:cNvSpPr>
          <p:nvPr>
            <p:ph type="title"/>
          </p:nvPr>
        </p:nvSpPr>
        <p:spPr>
          <a:prstGeom prst="rect">
            <a:avLst/>
          </a:prstGeom>
        </p:spPr>
        <p:txBody>
          <a:bodyPr/>
          <a:lstStyle/>
          <a:p>
            <a:pPr>
              <a:defRPr sz="8000" b="1">
                <a:latin typeface="Helvetica Neue"/>
                <a:ea typeface="Helvetica Neue"/>
                <a:cs typeface="Helvetica Neue"/>
                <a:sym typeface="Helvetica Neue"/>
              </a:defRPr>
            </a:pPr>
            <a:r>
              <a:t>Kultuuripoliitika dilemmad</a:t>
            </a:r>
          </a:p>
          <a:p>
            <a:pPr>
              <a:defRPr sz="4000">
                <a:solidFill>
                  <a:srgbClr val="E85029"/>
                </a:solidFill>
              </a:defRPr>
            </a:pPr>
            <a:r>
              <a:t>Matarasso&amp;Landry 1999</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Milleks strateegiline planeerimine?"/>
          <p:cNvSpPr txBox="1">
            <a:spLocks noGrp="1"/>
          </p:cNvSpPr>
          <p:nvPr>
            <p:ph type="title"/>
          </p:nvPr>
        </p:nvSpPr>
        <p:spPr>
          <a:prstGeom prst="rect">
            <a:avLst/>
          </a:prstGeom>
        </p:spPr>
        <p:txBody>
          <a:bodyPr/>
          <a:lstStyle>
            <a:lvl1pPr defTabSz="610870">
              <a:lnSpc>
                <a:spcPct val="100000"/>
              </a:lnSpc>
              <a:defRPr sz="10360" b="1" spc="-518">
                <a:latin typeface="Helvetica Neue"/>
                <a:ea typeface="Helvetica Neue"/>
                <a:cs typeface="Helvetica Neue"/>
                <a:sym typeface="Helvetica Neue"/>
              </a:defRPr>
            </a:lvl1pPr>
          </a:lstStyle>
          <a:p>
            <a:r>
              <a:t>Milleks strateegiline planeerimine?</a:t>
            </a:r>
          </a:p>
        </p:txBody>
      </p:sp>
      <p:sp>
        <p:nvSpPr>
          <p:cNvPr id="393" name="Miks me teeme asju, mida me teeme?…"/>
          <p:cNvSpPr txBox="1">
            <a:spLocks noGrp="1"/>
          </p:cNvSpPr>
          <p:nvPr>
            <p:ph type="body" idx="1"/>
          </p:nvPr>
        </p:nvSpPr>
        <p:spPr>
          <a:xfrm>
            <a:off x="2425700" y="4572950"/>
            <a:ext cx="20641722" cy="7111050"/>
          </a:xfrm>
          <a:prstGeom prst="rect">
            <a:avLst/>
          </a:prstGeom>
        </p:spPr>
        <p:txBody>
          <a:bodyPr/>
          <a:lstStyle/>
          <a:p>
            <a:pPr marL="1726711" indent="-1726711">
              <a:lnSpc>
                <a:spcPct val="100000"/>
              </a:lnSpc>
              <a:spcBef>
                <a:spcPts val="1200"/>
              </a:spcBef>
              <a:buSzPct val="100000"/>
              <a:buAutoNum type="arabicPeriod"/>
              <a:defRPr sz="6800" spc="0">
                <a:latin typeface="Helvetica Neue"/>
                <a:ea typeface="Helvetica Neue"/>
                <a:cs typeface="Helvetica Neue"/>
                <a:sym typeface="Helvetica Neue"/>
              </a:defRPr>
            </a:pPr>
            <a:r>
              <a:t>Miks me teeme asju, mida me teeme?</a:t>
            </a:r>
          </a:p>
          <a:p>
            <a:pPr marL="1726711" indent="-1726711">
              <a:lnSpc>
                <a:spcPct val="100000"/>
              </a:lnSpc>
              <a:spcBef>
                <a:spcPts val="1200"/>
              </a:spcBef>
              <a:buSzPct val="100000"/>
              <a:buAutoNum type="arabicPeriod"/>
              <a:defRPr sz="6800" spc="0">
                <a:latin typeface="Helvetica Neue"/>
                <a:ea typeface="Helvetica Neue"/>
                <a:cs typeface="Helvetica Neue"/>
                <a:sym typeface="Helvetica Neue"/>
              </a:defRPr>
            </a:pPr>
            <a:r>
              <a:t>Miks me teeme seda, mitte hoopis muud?</a:t>
            </a:r>
          </a:p>
          <a:p>
            <a:pPr marL="1726711" indent="-1726711">
              <a:lnSpc>
                <a:spcPct val="100000"/>
              </a:lnSpc>
              <a:spcBef>
                <a:spcPts val="1200"/>
              </a:spcBef>
              <a:buSzPct val="100000"/>
              <a:buAutoNum type="arabicPeriod"/>
              <a:defRPr sz="6800" spc="0">
                <a:latin typeface="Helvetica Neue"/>
                <a:ea typeface="Helvetica Neue"/>
                <a:cs typeface="Helvetica Neue"/>
                <a:sym typeface="Helvetica Neue"/>
              </a:defRPr>
            </a:pPr>
            <a:r>
              <a:t>Mida me soovime saavutada järgmisel perioodil?</a:t>
            </a:r>
          </a:p>
          <a:p>
            <a:pPr marL="1726711" indent="-1726711">
              <a:lnSpc>
                <a:spcPct val="100000"/>
              </a:lnSpc>
              <a:spcBef>
                <a:spcPts val="1200"/>
              </a:spcBef>
              <a:buSzPct val="100000"/>
              <a:buAutoNum type="arabicPeriod"/>
              <a:defRPr sz="6800" spc="0">
                <a:latin typeface="Helvetica Neue"/>
                <a:ea typeface="Helvetica Neue"/>
                <a:cs typeface="Helvetica Neue"/>
                <a:sym typeface="Helvetica Neue"/>
              </a:defRPr>
            </a:pPr>
            <a:r>
              <a:t>Millised on meie prioriteedid ja valikud?</a:t>
            </a:r>
          </a:p>
        </p:txBody>
      </p:sp>
      <p:sp>
        <p:nvSpPr>
          <p:cNvPr id="394" name="Text"/>
          <p:cNvSpPr txBox="1"/>
          <p:nvPr/>
        </p:nvSpPr>
        <p:spPr>
          <a:xfrm>
            <a:off x="15858453" y="12894095"/>
            <a:ext cx="14884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70000"/>
              </a:lnSpc>
              <a:defRPr sz="2000" b="0" spc="-100">
                <a:solidFill>
                  <a:srgbClr val="222222"/>
                </a:solidFill>
                <a:latin typeface="Bodoni SvtyTwo ITC TT-Book"/>
                <a:ea typeface="Bodoni SvtyTwo ITC TT-Book"/>
                <a:cs typeface="Bodoni SvtyTwo ITC TT-Book"/>
                <a:sym typeface="Bodoni SvtyTwo ITC TT-Book"/>
              </a:defRPr>
            </a:lvl1pPr>
          </a:lstStyle>
          <a:p>
            <a:r>
              <a:t> </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1746</Words>
  <Application>Microsoft Office PowerPoint</Application>
  <PresentationFormat>Kohandatud</PresentationFormat>
  <Paragraphs>352</Paragraphs>
  <Slides>63</Slides>
  <Notes>1</Notes>
  <HiddenSlides>0</HiddenSlides>
  <MMClips>0</MMClips>
  <ScaleCrop>false</ScaleCrop>
  <HeadingPairs>
    <vt:vector size="6" baseType="variant">
      <vt:variant>
        <vt:lpstr>Kasutatud fondid</vt:lpstr>
      </vt:variant>
      <vt:variant>
        <vt:i4>15</vt:i4>
      </vt:variant>
      <vt:variant>
        <vt:lpstr>Kujundus</vt:lpstr>
      </vt:variant>
      <vt:variant>
        <vt:i4>1</vt:i4>
      </vt:variant>
      <vt:variant>
        <vt:lpstr>Slaidipealkirjad</vt:lpstr>
      </vt:variant>
      <vt:variant>
        <vt:i4>63</vt:i4>
      </vt:variant>
    </vt:vector>
  </HeadingPairs>
  <TitlesOfParts>
    <vt:vector size="79" baseType="lpstr">
      <vt:lpstr>Arial</vt:lpstr>
      <vt:lpstr>Bodoni SvtyTwo ITC TT-Bold</vt:lpstr>
      <vt:lpstr>Bodoni SvtyTwo ITC TT-Book</vt:lpstr>
      <vt:lpstr>Futura Condensed</vt:lpstr>
      <vt:lpstr>Georgia</vt:lpstr>
      <vt:lpstr>Gill Sans</vt:lpstr>
      <vt:lpstr>Gill Sans Light</vt:lpstr>
      <vt:lpstr>Helvetica</vt:lpstr>
      <vt:lpstr>Helvetica Light</vt:lpstr>
      <vt:lpstr>Helvetica Neue</vt:lpstr>
      <vt:lpstr>Helvetica Neue Light</vt:lpstr>
      <vt:lpstr>Helvetica Neue Medium</vt:lpstr>
      <vt:lpstr>Helvetica Neue Thin</vt:lpstr>
      <vt:lpstr>Helvetica Neue UltraLight</vt:lpstr>
      <vt:lpstr>IBM Plex Sans</vt:lpstr>
      <vt:lpstr>White</vt:lpstr>
      <vt:lpstr>Loov Võru maakond</vt:lpstr>
      <vt:lpstr>Kultuur 3.0 Prof Pier Luigi Sacco</vt:lpstr>
      <vt:lpstr>Muuseumid 3.0 Prof Pier Luigi Sacco</vt:lpstr>
      <vt:lpstr>Kultuuripoliitika dilemmad Matarasso&amp;Landry 1999</vt:lpstr>
      <vt:lpstr>Kultuuripoliitika dilemmad Matarasso&amp;Landry 1999</vt:lpstr>
      <vt:lpstr>Kultuuripoliitika dilemmad Matarasso&amp;Landry 1999</vt:lpstr>
      <vt:lpstr>Kultuuripoliitika dilemmad Matarasso&amp;Landry 1999</vt:lpstr>
      <vt:lpstr>Kultuuripoliitika dilemmad Matarasso&amp;Landry 1999</vt:lpstr>
      <vt:lpstr>Milleks strateegiline planeerimine?</vt:lpstr>
      <vt:lpstr>Protsess-protsess-protsess</vt:lpstr>
      <vt:lpstr>Elluviimine ja monitooring</vt:lpstr>
      <vt:lpstr>Strateegia olemus</vt:lpstr>
      <vt:lpstr>PowerPointi esitlus</vt:lpstr>
      <vt:lpstr>PowerPointi esitlus</vt:lpstr>
      <vt:lpstr>PowerPointi esitlus</vt:lpstr>
      <vt:lpstr>Strateegiabarjäärid  (Kaplan ja Norton)</vt:lpstr>
      <vt:lpstr>Strateegiate vead</vt:lpstr>
      <vt:lpstr>Strateegia osad</vt:lpstr>
      <vt:lpstr>Strateegia osad</vt:lpstr>
      <vt:lpstr>Strateegia osad</vt:lpstr>
      <vt:lpstr>Missioon</vt:lpstr>
      <vt:lpstr>Visioon</vt:lpstr>
      <vt:lpstr>Väärtused</vt:lpstr>
      <vt:lpstr>PowerPointi esitlus</vt:lpstr>
      <vt:lpstr>PowerPointi esitlus</vt:lpstr>
      <vt:lpstr>Sisekeskkonna analüüs McKinsey 7S</vt:lpstr>
      <vt:lpstr>PowerPointi esitlus</vt:lpstr>
      <vt:lpstr>PowerPointi esitlus</vt:lpstr>
      <vt:lpstr>PowerPointi esitlus</vt:lpstr>
      <vt:lpstr>PowerPointi esitlus</vt:lpstr>
      <vt:lpstr>PowerPointi esitlus</vt:lpstr>
      <vt:lpstr>PowerPointi esitlus</vt:lpstr>
      <vt:lpstr>Stsenaariumid</vt:lpstr>
      <vt:lpstr>Strateegilised eesmärgid</vt:lpstr>
      <vt:lpstr>PowerPointi esitlus</vt:lpstr>
      <vt:lpstr>Mõõdikud</vt:lpstr>
      <vt:lpstr>PowerPointi esitlus</vt:lpstr>
      <vt:lpstr>Riskid</vt:lpstr>
      <vt:lpstr>Riskid</vt:lpstr>
      <vt:lpstr>Strateegia elluviimine</vt:lpstr>
      <vt:lpstr>Juhtimise funktsioonid</vt:lpstr>
      <vt:lpstr>PowerPointi esitlus</vt:lpstr>
      <vt:lpstr>PowerPointi esitlus</vt:lpstr>
      <vt:lpstr>Juhtimise tasandid</vt:lpstr>
      <vt:lpstr>Järgijate tüübid</vt:lpstr>
      <vt:lpstr>PowerPointi esitlus</vt:lpstr>
      <vt:lpstr>Muudatuste tüübid</vt:lpstr>
      <vt:lpstr>PowerPointi esitlus</vt:lpstr>
      <vt:lpstr>Muudatuste juhtimise mudel (Kotter)</vt:lpstr>
      <vt:lpstr>PowerPointi esitlus</vt:lpstr>
      <vt:lpstr>PowerPointi esitlus</vt:lpstr>
      <vt:lpstr>Miks näeme maailma erinevalt?</vt:lpstr>
      <vt:lpstr>Vastuseis muudatustele</vt:lpstr>
      <vt:lpstr>Põhjendamatu vastuseis</vt:lpstr>
      <vt:lpstr>Põhjendatud vastuseis</vt:lpstr>
      <vt:lpstr>Suhtlemisstiilid</vt:lpstr>
      <vt:lpstr>Konfliktide lahendamine</vt:lpstr>
      <vt:lpstr>Konfliktide lahendamine</vt:lpstr>
      <vt:lpstr>Harvardi põhimõtted</vt:lpstr>
      <vt:lpstr>PowerPointi esitlus</vt:lpstr>
      <vt:lpstr>PowerPointi esitlus</vt:lpstr>
      <vt:lpstr>PowerPointi esitlus</vt:lpstr>
      <vt:lpstr>PowerPointi esitlus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Loov Võru maakond</dc:title>
  <dc:creator>Kristi Vals</dc:creator>
  <cp:lastModifiedBy>Kristi Vals</cp:lastModifiedBy>
  <cp:revision>1</cp:revision>
  <dcterms:modified xsi:type="dcterms:W3CDTF">2022-03-21T08:08:15Z</dcterms:modified>
</cp:coreProperties>
</file>